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handoutMasterIdLst>
    <p:handoutMasterId r:id="rId152"/>
  </p:handoutMasterIdLst>
  <p:sldIdLst>
    <p:sldId id="256" r:id="rId2"/>
    <p:sldId id="257" r:id="rId3"/>
    <p:sldId id="270" r:id="rId4"/>
    <p:sldId id="271" r:id="rId5"/>
    <p:sldId id="269" r:id="rId6"/>
    <p:sldId id="258" r:id="rId7"/>
    <p:sldId id="272" r:id="rId8"/>
    <p:sldId id="273" r:id="rId9"/>
    <p:sldId id="274" r:id="rId10"/>
    <p:sldId id="275" r:id="rId11"/>
    <p:sldId id="278" r:id="rId12"/>
    <p:sldId id="276" r:id="rId13"/>
    <p:sldId id="277" r:id="rId14"/>
    <p:sldId id="296" r:id="rId15"/>
    <p:sldId id="259" r:id="rId16"/>
    <p:sldId id="279" r:id="rId17"/>
    <p:sldId id="462" r:id="rId18"/>
    <p:sldId id="282" r:id="rId19"/>
    <p:sldId id="283" r:id="rId20"/>
    <p:sldId id="446" r:id="rId21"/>
    <p:sldId id="297" r:id="rId22"/>
    <p:sldId id="286" r:id="rId23"/>
    <p:sldId id="287" r:id="rId24"/>
    <p:sldId id="289" r:id="rId25"/>
    <p:sldId id="291" r:id="rId26"/>
    <p:sldId id="293" r:id="rId27"/>
    <p:sldId id="294" r:id="rId28"/>
    <p:sldId id="281" r:id="rId29"/>
    <p:sldId id="299" r:id="rId30"/>
    <p:sldId id="266" r:id="rId31"/>
    <p:sldId id="438" r:id="rId32"/>
    <p:sldId id="440" r:id="rId33"/>
    <p:sldId id="441" r:id="rId34"/>
    <p:sldId id="442" r:id="rId35"/>
    <p:sldId id="300" r:id="rId36"/>
    <p:sldId id="301" r:id="rId37"/>
    <p:sldId id="302" r:id="rId38"/>
    <p:sldId id="304" r:id="rId39"/>
    <p:sldId id="443" r:id="rId40"/>
    <p:sldId id="310" r:id="rId41"/>
    <p:sldId id="303" r:id="rId42"/>
    <p:sldId id="305" r:id="rId43"/>
    <p:sldId id="307" r:id="rId44"/>
    <p:sldId id="309" r:id="rId45"/>
    <p:sldId id="311" r:id="rId46"/>
    <p:sldId id="466" r:id="rId47"/>
    <p:sldId id="312" r:id="rId48"/>
    <p:sldId id="314" r:id="rId49"/>
    <p:sldId id="445" r:id="rId50"/>
    <p:sldId id="315" r:id="rId51"/>
    <p:sldId id="316" r:id="rId52"/>
    <p:sldId id="317" r:id="rId53"/>
    <p:sldId id="318" r:id="rId54"/>
    <p:sldId id="444" r:id="rId55"/>
    <p:sldId id="320" r:id="rId56"/>
    <p:sldId id="319" r:id="rId57"/>
    <p:sldId id="262" r:id="rId58"/>
    <p:sldId id="321" r:id="rId59"/>
    <p:sldId id="322" r:id="rId60"/>
    <p:sldId id="323" r:id="rId61"/>
    <p:sldId id="324" r:id="rId62"/>
    <p:sldId id="325" r:id="rId63"/>
    <p:sldId id="326" r:id="rId64"/>
    <p:sldId id="328" r:id="rId65"/>
    <p:sldId id="329" r:id="rId66"/>
    <p:sldId id="330" r:id="rId67"/>
    <p:sldId id="267" r:id="rId68"/>
    <p:sldId id="332" r:id="rId69"/>
    <p:sldId id="333" r:id="rId70"/>
    <p:sldId id="360" r:id="rId71"/>
    <p:sldId id="372" r:id="rId72"/>
    <p:sldId id="374" r:id="rId73"/>
    <p:sldId id="334" r:id="rId74"/>
    <p:sldId id="335" r:id="rId75"/>
    <p:sldId id="336" r:id="rId76"/>
    <p:sldId id="452" r:id="rId77"/>
    <p:sldId id="285" r:id="rId78"/>
    <p:sldId id="338" r:id="rId79"/>
    <p:sldId id="339" r:id="rId80"/>
    <p:sldId id="340" r:id="rId81"/>
    <p:sldId id="341" r:id="rId82"/>
    <p:sldId id="450" r:id="rId83"/>
    <p:sldId id="370" r:id="rId84"/>
    <p:sldId id="451" r:id="rId85"/>
    <p:sldId id="447" r:id="rId86"/>
    <p:sldId id="342" r:id="rId87"/>
    <p:sldId id="264" r:id="rId88"/>
    <p:sldId id="366" r:id="rId89"/>
    <p:sldId id="364" r:id="rId90"/>
    <p:sldId id="337" r:id="rId91"/>
    <p:sldId id="363" r:id="rId92"/>
    <p:sldId id="343" r:id="rId93"/>
    <p:sldId id="263" r:id="rId94"/>
    <p:sldId id="265" r:id="rId95"/>
    <p:sldId id="344" r:id="rId96"/>
    <p:sldId id="345" r:id="rId97"/>
    <p:sldId id="347" r:id="rId98"/>
    <p:sldId id="348" r:id="rId99"/>
    <p:sldId id="351" r:id="rId100"/>
    <p:sldId id="378" r:id="rId101"/>
    <p:sldId id="379" r:id="rId102"/>
    <p:sldId id="382" r:id="rId103"/>
    <p:sldId id="383" r:id="rId104"/>
    <p:sldId id="384" r:id="rId105"/>
    <p:sldId id="385" r:id="rId106"/>
    <p:sldId id="386" r:id="rId107"/>
    <p:sldId id="380" r:id="rId108"/>
    <p:sldId id="381" r:id="rId109"/>
    <p:sldId id="454" r:id="rId110"/>
    <p:sldId id="387" r:id="rId111"/>
    <p:sldId id="388" r:id="rId112"/>
    <p:sldId id="389" r:id="rId113"/>
    <p:sldId id="390" r:id="rId114"/>
    <p:sldId id="391" r:id="rId115"/>
    <p:sldId id="392" r:id="rId116"/>
    <p:sldId id="393" r:id="rId117"/>
    <p:sldId id="395" r:id="rId118"/>
    <p:sldId id="425" r:id="rId119"/>
    <p:sldId id="397" r:id="rId120"/>
    <p:sldId id="402" r:id="rId121"/>
    <p:sldId id="401" r:id="rId122"/>
    <p:sldId id="404" r:id="rId123"/>
    <p:sldId id="406" r:id="rId124"/>
    <p:sldId id="408" r:id="rId125"/>
    <p:sldId id="410" r:id="rId126"/>
    <p:sldId id="465" r:id="rId127"/>
    <p:sldId id="412" r:id="rId128"/>
    <p:sldId id="413" r:id="rId129"/>
    <p:sldId id="430" r:id="rId130"/>
    <p:sldId id="428" r:id="rId131"/>
    <p:sldId id="414" r:id="rId132"/>
    <p:sldId id="424" r:id="rId133"/>
    <p:sldId id="457" r:id="rId134"/>
    <p:sldId id="431" r:id="rId135"/>
    <p:sldId id="463" r:id="rId136"/>
    <p:sldId id="464" r:id="rId137"/>
    <p:sldId id="361" r:id="rId138"/>
    <p:sldId id="455" r:id="rId139"/>
    <p:sldId id="433" r:id="rId140"/>
    <p:sldId id="417" r:id="rId141"/>
    <p:sldId id="458" r:id="rId142"/>
    <p:sldId id="459" r:id="rId143"/>
    <p:sldId id="456" r:id="rId144"/>
    <p:sldId id="436" r:id="rId145"/>
    <p:sldId id="418" r:id="rId146"/>
    <p:sldId id="419" r:id="rId147"/>
    <p:sldId id="420" r:id="rId148"/>
    <p:sldId id="422" r:id="rId149"/>
    <p:sldId id="421" r:id="rId150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500"/>
    <a:srgbClr val="F3F8B2"/>
    <a:srgbClr val="321408"/>
    <a:srgbClr val="0037E6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notesMaster" Target="notesMasters/notesMaster1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484FF1-31D6-40CE-8830-607D5983B7C3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427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38C85F-0FC4-445B-9ADD-918C819AC4CB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8560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s-ES_tradnl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s-ES_tradnl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07950" y="115888"/>
            <a:ext cx="8928100" cy="5905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63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107950" y="3540125"/>
            <a:ext cx="892810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20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4BB4C-ADA7-41F6-B375-43F3F0ED8BBD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01676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668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85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19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92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10795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99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0795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31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892810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7950" y="3540125"/>
            <a:ext cx="892810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2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9281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908050"/>
            <a:ext cx="89281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060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2060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Calibri" pitchFamily="34" charset="0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2060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file:///\\localhost\Users\sebamcbk\Desktop\seba%20macbook\%20pendientes\irrigacion\prezi%20presentacion\logo-IRRIGACION-2.pn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wmf"/><Relationship Id="rId9" Type="http://schemas.openxmlformats.org/officeDocument/2006/relationships/image" Target="../media/image1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2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0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0.emf"/><Relationship Id="rId4" Type="http://schemas.openxmlformats.org/officeDocument/2006/relationships/package" Target="../embeddings/Diapositiva_de_Microsoft_PowerPoint1.sld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34.jpeg"/><Relationship Id="rId4" Type="http://schemas.openxmlformats.org/officeDocument/2006/relationships/image" Target="../media/image133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42.jpeg"/><Relationship Id="rId4" Type="http://schemas.openxmlformats.org/officeDocument/2006/relationships/image" Target="../media/image14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0972" y="2102991"/>
            <a:ext cx="7772400" cy="1470025"/>
          </a:xfrm>
        </p:spPr>
        <p:txBody>
          <a:bodyPr/>
          <a:lstStyle/>
          <a:p>
            <a:r>
              <a:rPr lang="es-AR" sz="4400" dirty="0">
                <a:ea typeface="Calibri" panose="020F0502020204030204" pitchFamily="34" charset="0"/>
                <a:cs typeface="Times New Roman" panose="02020603050405020304" pitchFamily="18" charset="0"/>
              </a:rPr>
              <a:t>Curso de Riego por Goteo</a:t>
            </a:r>
            <a:r>
              <a:rPr lang="es-AR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/>
          <a:p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n 4" descr="/Users/sebamcbk/Desktop/seba macbook/ pendientes/irrigacion/prezi presentacion/logo-IRRIGACION-2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2"/>
          <a:stretch>
            <a:fillRect/>
          </a:stretch>
        </p:blipFill>
        <p:spPr bwMode="auto">
          <a:xfrm>
            <a:off x="2123728" y="6093296"/>
            <a:ext cx="165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3" descr="02_sistema_riego_los_nobles_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6" y="512174"/>
            <a:ext cx="81359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9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0" y="1447800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EMISORES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98725" y="2784475"/>
            <a:ext cx="148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s-AR" sz="2400"/>
              <a:t>   Goteros</a:t>
            </a:r>
            <a:endParaRPr lang="es-ES" altLang="es-AR" sz="2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4600" y="44196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s-CL" altLang="es-AR" sz="2400">
              <a:solidFill>
                <a:srgbClr val="0066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4600" y="3581400"/>
            <a:ext cx="133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s-AR" sz="2400"/>
              <a:t>   Cinta  </a:t>
            </a:r>
            <a:endParaRPr lang="es-ES" altLang="es-AR" sz="24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98725" y="4384675"/>
            <a:ext cx="241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s-AR" sz="2400"/>
              <a:t>   Microaspersión</a:t>
            </a:r>
            <a:endParaRPr lang="es-ES" altLang="es-AR" sz="2400"/>
          </a:p>
        </p:txBody>
      </p:sp>
    </p:spTree>
    <p:extLst>
      <p:ext uri="{BB962C8B-B14F-4D97-AF65-F5344CB8AC3E}">
        <p14:creationId xmlns:p14="http://schemas.microsoft.com/office/powerpoint/2010/main" val="293882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66800" y="4191000"/>
            <a:ext cx="228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Goteros de boton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86400" y="5410200"/>
            <a:ext cx="206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Gotero en linea</a:t>
            </a:r>
            <a:endParaRPr lang="es-ES" altLang="es-AR" sz="2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55925" y="346075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         GOTEROS</a:t>
            </a:r>
            <a:endParaRPr lang="es-ES" altLang="es-AR" sz="2400"/>
          </a:p>
        </p:txBody>
      </p:sp>
      <p:pic>
        <p:nvPicPr>
          <p:cNvPr id="6" name="Picture 5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66553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1913"/>
            <a:ext cx="1282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in títul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219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9621" y="4648200"/>
            <a:ext cx="2255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Gotero integrado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746" y="193675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GOTEROS</a:t>
            </a:r>
            <a:endParaRPr lang="es-ES" altLang="es-AR" sz="2400"/>
          </a:p>
        </p:txBody>
      </p:sp>
      <p:pic>
        <p:nvPicPr>
          <p:cNvPr id="5" name="Picture 4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21" y="838200"/>
            <a:ext cx="37750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24" y="533400"/>
            <a:ext cx="181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in títul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55" y="3886200"/>
            <a:ext cx="26908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9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19400" y="44624"/>
            <a:ext cx="400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/>
              <a:t>Curva de descarga de Emisores</a:t>
            </a:r>
            <a:endParaRPr lang="es-ES" altLang="es-AR" sz="2400" dirty="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40" y="3640531"/>
            <a:ext cx="4713283" cy="32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://www.infoagroisp.com/infoagro/herbaceos/industriales/images/riego_goteo_canaazucar_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96" y="632450"/>
            <a:ext cx="5008744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542213"/>
            <a:ext cx="10342563" cy="144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448710" y="188640"/>
            <a:ext cx="7515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AR" b="1" dirty="0">
                <a:latin typeface="Arial" panose="020B0604020202020204" pitchFamily="34" charset="0"/>
              </a:rPr>
              <a:t>TIPOS Y DISPOSICION DE EMISORES EN DISTINTAS ESPECIES</a:t>
            </a:r>
          </a:p>
          <a:p>
            <a:pPr algn="ctr"/>
            <a:r>
              <a:rPr lang="en-US" altLang="es-AR" b="1" dirty="0">
                <a:latin typeface="Arial" panose="020B0604020202020204" pitchFamily="34" charset="0"/>
              </a:rPr>
              <a:t>FRUTALES CONSIDERANDO LA SUSCEPTIBILIDAD DE ESTA</a:t>
            </a:r>
          </a:p>
          <a:p>
            <a:pPr algn="ctr"/>
            <a:r>
              <a:rPr lang="en-US" altLang="es-AR" b="1" dirty="0">
                <a:latin typeface="Arial" panose="020B0604020202020204" pitchFamily="34" charset="0"/>
              </a:rPr>
              <a:t>ENFERMEDADES EN EL TRONCO O CUELLO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4622" y="1322388"/>
            <a:ext cx="7964127" cy="81532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AR" sz="2400" b="1">
              <a:latin typeface="Arial" panose="020B0604020202020204" pitchFamily="34" charset="0"/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115616" y="2422525"/>
            <a:ext cx="7787084" cy="1600664"/>
            <a:chOff x="110" y="1526"/>
            <a:chExt cx="5498" cy="106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10" y="1526"/>
              <a:ext cx="3157" cy="460"/>
              <a:chOff x="110" y="1460"/>
              <a:chExt cx="3157" cy="460"/>
            </a:xfrm>
          </p:grpSpPr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110" y="1460"/>
                <a:ext cx="5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PERAS</a:t>
                </a:r>
              </a:p>
            </p:txBody>
          </p:sp>
          <p:sp>
            <p:nvSpPr>
              <p:cNvPr id="14" name="Text Box 20"/>
              <p:cNvSpPr txBox="1">
                <a:spLocks noChangeArrowheads="1"/>
              </p:cNvSpPr>
              <p:nvPr/>
            </p:nvSpPr>
            <p:spPr bwMode="auto">
              <a:xfrm>
                <a:off x="1078" y="1460"/>
                <a:ext cx="1119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s-AR" sz="1400" b="1"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5" name="Text Box 21"/>
              <p:cNvSpPr txBox="1">
                <a:spLocks noChangeArrowheads="1"/>
              </p:cNvSpPr>
              <p:nvPr/>
            </p:nvSpPr>
            <p:spPr bwMode="auto">
              <a:xfrm>
                <a:off x="2566" y="1460"/>
                <a:ext cx="7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MUY BAJA</a:t>
                </a:r>
              </a:p>
            </p:txBody>
          </p:sp>
        </p:grp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3625" y="1526"/>
              <a:ext cx="1983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AR" sz="1400" b="1" dirty="0">
                  <a:latin typeface="Arial" panose="020B0604020202020204" pitchFamily="34" charset="0"/>
                </a:rPr>
                <a:t>DOS LATERALES CON </a:t>
              </a:r>
              <a:r>
                <a:rPr lang="en-US" altLang="es-AR" sz="1400" b="1" dirty="0" smtClean="0">
                  <a:latin typeface="Arial" panose="020B0604020202020204" pitchFamily="34" charset="0"/>
                </a:rPr>
                <a:t>GOTEROS DE </a:t>
              </a:r>
              <a:r>
                <a:rPr lang="en-US" altLang="es-AR" sz="1400" b="1" dirty="0">
                  <a:latin typeface="Arial" panose="020B0604020202020204" pitchFamily="34" charset="0"/>
                </a:rPr>
                <a:t>4 L/h A 1 m SOBRE LA HILERA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AR" sz="14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AR" sz="1400" b="1" dirty="0">
                  <a:latin typeface="Arial" panose="020B0604020202020204" pitchFamily="34" charset="0"/>
                </a:rPr>
                <a:t>UN MICROASPERSOR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AR" sz="1400" b="1" dirty="0">
                  <a:latin typeface="Arial" panose="020B0604020202020204" pitchFamily="34" charset="0"/>
                </a:rPr>
                <a:t>POR PLANTA O UNO CADA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AR" sz="1400" b="1" dirty="0">
                  <a:latin typeface="Arial" panose="020B0604020202020204" pitchFamily="34" charset="0"/>
                </a:rPr>
                <a:t>DOS PLANTAS</a:t>
              </a:r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110" y="2120"/>
              <a:ext cx="3327" cy="460"/>
              <a:chOff x="110" y="2120"/>
              <a:chExt cx="3327" cy="460"/>
            </a:xfrm>
          </p:grpSpPr>
          <p:sp>
            <p:nvSpPr>
              <p:cNvPr id="10" name="Text Box 24"/>
              <p:cNvSpPr txBox="1">
                <a:spLocks noChangeArrowheads="1"/>
              </p:cNvSpPr>
              <p:nvPr/>
            </p:nvSpPr>
            <p:spPr bwMode="auto">
              <a:xfrm>
                <a:off x="110" y="2120"/>
                <a:ext cx="7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MANZANOS</a:t>
                </a:r>
              </a:p>
            </p:txBody>
          </p:sp>
          <p:sp>
            <p:nvSpPr>
              <p:cNvPr id="11" name="Text Box 25"/>
              <p:cNvSpPr txBox="1">
                <a:spLocks noChangeArrowheads="1"/>
              </p:cNvSpPr>
              <p:nvPr/>
            </p:nvSpPr>
            <p:spPr bwMode="auto">
              <a:xfrm>
                <a:off x="1078" y="2120"/>
                <a:ext cx="1119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s-AR" sz="1400" b="1"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2" name="Text Box 26"/>
              <p:cNvSpPr txBox="1">
                <a:spLocks noChangeArrowheads="1"/>
              </p:cNvSpPr>
              <p:nvPr/>
            </p:nvSpPr>
            <p:spPr bwMode="auto">
              <a:xfrm>
                <a:off x="2395" y="2120"/>
                <a:ext cx="104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 dirty="0">
                    <a:latin typeface="Arial" panose="020B0604020202020204" pitchFamily="34" charset="0"/>
                  </a:rPr>
                  <a:t>BAJA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 dirty="0">
                    <a:latin typeface="Arial" panose="020B0604020202020204" pitchFamily="34" charset="0"/>
                  </a:rPr>
                  <a:t>(CANCRO PROBLEMA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 dirty="0">
                    <a:latin typeface="Arial" panose="020B0604020202020204" pitchFamily="34" charset="0"/>
                  </a:rPr>
                  <a:t>DE CURIO AL NORTE)</a:t>
                </a:r>
                <a:endParaRPr lang="en-US" altLang="es-AR" sz="1400" b="1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1115616" y="4344989"/>
            <a:ext cx="7787084" cy="1903412"/>
            <a:chOff x="110" y="2737"/>
            <a:chExt cx="5498" cy="1270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110" y="2737"/>
              <a:ext cx="5498" cy="326"/>
              <a:chOff x="110" y="2643"/>
              <a:chExt cx="5498" cy="326"/>
            </a:xfrm>
          </p:grpSpPr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110" y="2643"/>
                <a:ext cx="78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DURAZNO Y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NECTARINO</a:t>
                </a:r>
              </a:p>
            </p:txBody>
          </p:sp>
          <p:sp>
            <p:nvSpPr>
              <p:cNvPr id="29" name="Text Box 30"/>
              <p:cNvSpPr txBox="1">
                <a:spLocks noChangeArrowheads="1"/>
              </p:cNvSpPr>
              <p:nvPr/>
            </p:nvSpPr>
            <p:spPr bwMode="auto">
              <a:xfrm>
                <a:off x="1078" y="2643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30" name="Text Box 31"/>
              <p:cNvSpPr txBox="1">
                <a:spLocks noChangeArrowheads="1"/>
              </p:cNvSpPr>
              <p:nvPr/>
            </p:nvSpPr>
            <p:spPr bwMode="auto">
              <a:xfrm>
                <a:off x="2635" y="2643"/>
                <a:ext cx="56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MEDIO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 b="1">
                    <a:latin typeface="Arial" panose="020B0604020202020204" pitchFamily="34" charset="0"/>
                  </a:rPr>
                  <a:t>(CANCRO)</a:t>
                </a:r>
                <a:endParaRPr lang="en-US" altLang="es-AR" sz="1400" b="1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3651" y="2643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DOS LATERALES CON GOTEROS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  <p:grpSp>
          <p:nvGrpSpPr>
            <p:cNvPr id="18" name="Group 33"/>
            <p:cNvGrpSpPr>
              <a:grpSpLocks/>
            </p:cNvGrpSpPr>
            <p:nvPr/>
          </p:nvGrpSpPr>
          <p:grpSpPr bwMode="auto">
            <a:xfrm>
              <a:off x="110" y="3209"/>
              <a:ext cx="5498" cy="404"/>
              <a:chOff x="110" y="3142"/>
              <a:chExt cx="5498" cy="404"/>
            </a:xfrm>
          </p:grpSpPr>
          <p:sp>
            <p:nvSpPr>
              <p:cNvPr id="24" name="Text Box 34"/>
              <p:cNvSpPr txBox="1">
                <a:spLocks noChangeArrowheads="1"/>
              </p:cNvSpPr>
              <p:nvPr/>
            </p:nvSpPr>
            <p:spPr bwMode="auto">
              <a:xfrm>
                <a:off x="110" y="3142"/>
                <a:ext cx="65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CEREZOS</a:t>
                </a:r>
              </a:p>
            </p:txBody>
          </p:sp>
          <p:sp>
            <p:nvSpPr>
              <p:cNvPr id="25" name="Text Box 35"/>
              <p:cNvSpPr txBox="1">
                <a:spLocks noChangeArrowheads="1"/>
              </p:cNvSpPr>
              <p:nvPr/>
            </p:nvSpPr>
            <p:spPr bwMode="auto">
              <a:xfrm>
                <a:off x="1078" y="3142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26" name="Text Box 36"/>
              <p:cNvSpPr txBox="1">
                <a:spLocks noChangeArrowheads="1"/>
              </p:cNvSpPr>
              <p:nvPr/>
            </p:nvSpPr>
            <p:spPr bwMode="auto">
              <a:xfrm>
                <a:off x="2399" y="3142"/>
                <a:ext cx="1034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ALTO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>
                    <a:latin typeface="Arial" panose="020B0604020202020204" pitchFamily="34" charset="0"/>
                  </a:rPr>
                  <a:t>(Phytoptora Y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>
                    <a:latin typeface="Arial" panose="020B0604020202020204" pitchFamily="34" charset="0"/>
                  </a:rPr>
                  <a:t>CANCER BACTERIAL)</a:t>
                </a:r>
                <a:endParaRPr lang="en-US" altLang="es-AR" sz="1400" b="1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Text Box 37"/>
              <p:cNvSpPr txBox="1">
                <a:spLocks noChangeArrowheads="1"/>
              </p:cNvSpPr>
              <p:nvPr/>
            </p:nvSpPr>
            <p:spPr bwMode="auto">
              <a:xfrm>
                <a:off x="3651" y="3142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DOS LATERALES CON GOTEROS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  <p:grpSp>
          <p:nvGrpSpPr>
            <p:cNvPr id="19" name="Group 38"/>
            <p:cNvGrpSpPr>
              <a:grpSpLocks/>
            </p:cNvGrpSpPr>
            <p:nvPr/>
          </p:nvGrpSpPr>
          <p:grpSpPr bwMode="auto">
            <a:xfrm>
              <a:off x="110" y="3681"/>
              <a:ext cx="5498" cy="326"/>
              <a:chOff x="110" y="3615"/>
              <a:chExt cx="5498" cy="326"/>
            </a:xfrm>
          </p:grpSpPr>
          <p:sp>
            <p:nvSpPr>
              <p:cNvPr id="20" name="Text Box 39"/>
              <p:cNvSpPr txBox="1">
                <a:spLocks noChangeArrowheads="1"/>
              </p:cNvSpPr>
              <p:nvPr/>
            </p:nvSpPr>
            <p:spPr bwMode="auto">
              <a:xfrm>
                <a:off x="110" y="3615"/>
                <a:ext cx="6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CIRUELOS</a:t>
                </a:r>
              </a:p>
            </p:txBody>
          </p:sp>
          <p:sp>
            <p:nvSpPr>
              <p:cNvPr id="21" name="Text Box 40"/>
              <p:cNvSpPr txBox="1">
                <a:spLocks noChangeArrowheads="1"/>
              </p:cNvSpPr>
              <p:nvPr/>
            </p:nvSpPr>
            <p:spPr bwMode="auto">
              <a:xfrm>
                <a:off x="1078" y="3615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22" name="Text Box 41"/>
              <p:cNvSpPr txBox="1">
                <a:spLocks noChangeArrowheads="1"/>
              </p:cNvSpPr>
              <p:nvPr/>
            </p:nvSpPr>
            <p:spPr bwMode="auto">
              <a:xfrm>
                <a:off x="2703" y="3615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23" name="Text Box 42"/>
              <p:cNvSpPr txBox="1">
                <a:spLocks noChangeArrowheads="1"/>
              </p:cNvSpPr>
              <p:nvPr/>
            </p:nvSpPr>
            <p:spPr bwMode="auto">
              <a:xfrm>
                <a:off x="3651" y="3615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DOS LATERALES CON GOTEROS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</p:grp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091381" y="165229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AR" sz="1600" b="1" dirty="0">
                <a:latin typeface="Arial" panose="020B0604020202020204" pitchFamily="34" charset="0"/>
              </a:rPr>
              <a:t>CULTIVO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628081" y="1652290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TIPO EMISOR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4211960" y="1307356"/>
            <a:ext cx="1882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 dirty="0">
                <a:latin typeface="Arial" panose="020B0604020202020204" pitchFamily="34" charset="0"/>
              </a:rPr>
              <a:t>SUSCEPT.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 dirty="0">
                <a:latin typeface="Arial" panose="020B0604020202020204" pitchFamily="34" charset="0"/>
              </a:rPr>
              <a:t>ENFERMEDADES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 dirty="0">
                <a:latin typeface="Arial" panose="020B0604020202020204" pitchFamily="34" charset="0"/>
              </a:rPr>
              <a:t>DEL CUELLO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712719" y="1511797"/>
            <a:ext cx="1963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OBSERVACIONES</a:t>
            </a:r>
          </a:p>
        </p:txBody>
      </p:sp>
    </p:spTree>
    <p:extLst>
      <p:ext uri="{BB962C8B-B14F-4D97-AF65-F5344CB8AC3E}">
        <p14:creationId xmlns:p14="http://schemas.microsoft.com/office/powerpoint/2010/main" val="5179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4775" y="915988"/>
            <a:ext cx="8909050" cy="5697537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775" y="160558"/>
            <a:ext cx="8926513" cy="8636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87313" y="1727200"/>
            <a:ext cx="890905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104775" y="20065"/>
            <a:ext cx="8926513" cy="8636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99" name="Text Box 5"/>
          <p:cNvSpPr txBox="1">
            <a:spLocks noChangeArrowheads="1"/>
          </p:cNvSpPr>
          <p:nvPr/>
        </p:nvSpPr>
        <p:spPr bwMode="auto">
          <a:xfrm>
            <a:off x="174625" y="639763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AR" sz="1600" b="1" dirty="0">
                <a:latin typeface="Arial" panose="020B0604020202020204" pitchFamily="34" charset="0"/>
              </a:rPr>
              <a:t>CULTIVO</a:t>
            </a:r>
          </a:p>
        </p:txBody>
      </p:sp>
      <p:sp>
        <p:nvSpPr>
          <p:cNvPr id="100" name="Text Box 6"/>
          <p:cNvSpPr txBox="1">
            <a:spLocks noChangeArrowheads="1"/>
          </p:cNvSpPr>
          <p:nvPr/>
        </p:nvSpPr>
        <p:spPr bwMode="auto">
          <a:xfrm>
            <a:off x="1711325" y="639763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TIPO EMISOR</a:t>
            </a:r>
          </a:p>
        </p:txBody>
      </p:sp>
      <p:sp>
        <p:nvSpPr>
          <p:cNvPr id="101" name="Text Box 7"/>
          <p:cNvSpPr txBox="1">
            <a:spLocks noChangeArrowheads="1"/>
          </p:cNvSpPr>
          <p:nvPr/>
        </p:nvSpPr>
        <p:spPr bwMode="auto">
          <a:xfrm>
            <a:off x="3687763" y="150813"/>
            <a:ext cx="1882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SUSCEPT.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ENFERMEDADES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DEL CUELLO</a:t>
            </a:r>
          </a:p>
        </p:txBody>
      </p:sp>
      <p:sp>
        <p:nvSpPr>
          <p:cNvPr id="102" name="Text Box 8"/>
          <p:cNvSpPr txBox="1">
            <a:spLocks noChangeArrowheads="1"/>
          </p:cNvSpPr>
          <p:nvPr/>
        </p:nvSpPr>
        <p:spPr bwMode="auto">
          <a:xfrm>
            <a:off x="5795963" y="499270"/>
            <a:ext cx="1963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1600" b="1">
                <a:latin typeface="Arial" panose="020B0604020202020204" pitchFamily="34" charset="0"/>
              </a:rPr>
              <a:t>OBSERVACIONES</a:t>
            </a:r>
          </a:p>
        </p:txBody>
      </p:sp>
      <p:sp>
        <p:nvSpPr>
          <p:cNvPr id="103" name="Line 9"/>
          <p:cNvSpPr>
            <a:spLocks noChangeShapeType="1"/>
          </p:cNvSpPr>
          <p:nvPr/>
        </p:nvSpPr>
        <p:spPr bwMode="auto">
          <a:xfrm>
            <a:off x="1587500" y="1022350"/>
            <a:ext cx="0" cy="559117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grpSp>
        <p:nvGrpSpPr>
          <p:cNvPr id="104" name="Group 19"/>
          <p:cNvGrpSpPr>
            <a:grpSpLocks/>
          </p:cNvGrpSpPr>
          <p:nvPr/>
        </p:nvGrpSpPr>
        <p:grpSpPr bwMode="auto">
          <a:xfrm>
            <a:off x="158750" y="1147763"/>
            <a:ext cx="8821738" cy="1193800"/>
            <a:chOff x="100" y="723"/>
            <a:chExt cx="5557" cy="752"/>
          </a:xfrm>
        </p:grpSpPr>
        <p:grpSp>
          <p:nvGrpSpPr>
            <p:cNvPr id="105" name="Group 20"/>
            <p:cNvGrpSpPr>
              <a:grpSpLocks/>
            </p:cNvGrpSpPr>
            <p:nvPr/>
          </p:nvGrpSpPr>
          <p:grpSpPr bwMode="auto">
            <a:xfrm>
              <a:off x="100" y="1149"/>
              <a:ext cx="5557" cy="326"/>
              <a:chOff x="100" y="1107"/>
              <a:chExt cx="5557" cy="326"/>
            </a:xfrm>
          </p:grpSpPr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00" y="1107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NOGAL</a:t>
                </a:r>
              </a:p>
            </p:txBody>
          </p:sp>
          <p:sp>
            <p:nvSpPr>
              <p:cNvPr id="112" name="Text Box 22"/>
              <p:cNvSpPr txBox="1">
                <a:spLocks noChangeArrowheads="1"/>
              </p:cNvSpPr>
              <p:nvPr/>
            </p:nvSpPr>
            <p:spPr bwMode="auto">
              <a:xfrm>
                <a:off x="1062" y="1107"/>
                <a:ext cx="111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13" name="Text Box 23"/>
              <p:cNvSpPr txBox="1">
                <a:spLocks noChangeArrowheads="1"/>
              </p:cNvSpPr>
              <p:nvPr/>
            </p:nvSpPr>
            <p:spPr bwMode="auto">
              <a:xfrm>
                <a:off x="2570" y="1107"/>
                <a:ext cx="700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MUY ALTO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>
                    <a:latin typeface="Arial" panose="020B0604020202020204" pitchFamily="34" charset="0"/>
                  </a:rPr>
                  <a:t>(Phytoptora)</a:t>
                </a:r>
              </a:p>
            </p:txBody>
          </p:sp>
          <p:sp>
            <p:nvSpPr>
              <p:cNvPr id="114" name="Text Box 24"/>
              <p:cNvSpPr txBox="1">
                <a:spLocks noChangeArrowheads="1"/>
              </p:cNvSpPr>
              <p:nvPr/>
            </p:nvSpPr>
            <p:spPr bwMode="auto">
              <a:xfrm>
                <a:off x="3644" y="1107"/>
                <a:ext cx="2013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UNO O DOS MICROASPERSORES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POR PLANTA SIN MOJAR TRONCO</a:t>
                </a:r>
              </a:p>
            </p:txBody>
          </p:sp>
        </p:grpSp>
        <p:grpSp>
          <p:nvGrpSpPr>
            <p:cNvPr id="106" name="Group 25"/>
            <p:cNvGrpSpPr>
              <a:grpSpLocks/>
            </p:cNvGrpSpPr>
            <p:nvPr/>
          </p:nvGrpSpPr>
          <p:grpSpPr bwMode="auto">
            <a:xfrm>
              <a:off x="100" y="723"/>
              <a:ext cx="5501" cy="328"/>
              <a:chOff x="100" y="668"/>
              <a:chExt cx="5501" cy="328"/>
            </a:xfrm>
          </p:grpSpPr>
          <p:sp>
            <p:nvSpPr>
              <p:cNvPr id="107" name="Text Box 26"/>
              <p:cNvSpPr txBox="1">
                <a:spLocks noChangeArrowheads="1"/>
              </p:cNvSpPr>
              <p:nvPr/>
            </p:nvSpPr>
            <p:spPr bwMode="auto">
              <a:xfrm>
                <a:off x="100" y="668"/>
                <a:ext cx="83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ALMENDROS</a:t>
                </a:r>
              </a:p>
            </p:txBody>
          </p:sp>
          <p:sp>
            <p:nvSpPr>
              <p:cNvPr id="108" name="Text Box 27"/>
              <p:cNvSpPr txBox="1">
                <a:spLocks noChangeArrowheads="1"/>
              </p:cNvSpPr>
              <p:nvPr/>
            </p:nvSpPr>
            <p:spPr bwMode="auto">
              <a:xfrm>
                <a:off x="1062" y="668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09" name="Text Box 28"/>
              <p:cNvSpPr txBox="1">
                <a:spLocks noChangeArrowheads="1"/>
              </p:cNvSpPr>
              <p:nvPr/>
            </p:nvSpPr>
            <p:spPr bwMode="auto">
              <a:xfrm>
                <a:off x="2376" y="668"/>
                <a:ext cx="108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MUY ALTO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>
                    <a:latin typeface="Arial" panose="020B0604020202020204" pitchFamily="34" charset="0"/>
                  </a:rPr>
                  <a:t>(Phytoptora Y CANCRO)</a:t>
                </a:r>
                <a:endParaRPr lang="en-US" altLang="es-AR" sz="1400" b="1"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Text Box 29"/>
              <p:cNvSpPr txBox="1">
                <a:spLocks noChangeArrowheads="1"/>
              </p:cNvSpPr>
              <p:nvPr/>
            </p:nvSpPr>
            <p:spPr bwMode="auto">
              <a:xfrm>
                <a:off x="3644" y="670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DOS LATERALES CON GOTEROS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</p:grpSp>
      <p:grpSp>
        <p:nvGrpSpPr>
          <p:cNvPr id="115" name="Group 30"/>
          <p:cNvGrpSpPr>
            <a:grpSpLocks/>
          </p:cNvGrpSpPr>
          <p:nvPr/>
        </p:nvGrpSpPr>
        <p:grpSpPr bwMode="auto">
          <a:xfrm>
            <a:off x="158750" y="2497138"/>
            <a:ext cx="8770938" cy="1616075"/>
            <a:chOff x="100" y="1573"/>
            <a:chExt cx="5525" cy="1018"/>
          </a:xfrm>
        </p:grpSpPr>
        <p:grpSp>
          <p:nvGrpSpPr>
            <p:cNvPr id="116" name="Group 31"/>
            <p:cNvGrpSpPr>
              <a:grpSpLocks/>
            </p:cNvGrpSpPr>
            <p:nvPr/>
          </p:nvGrpSpPr>
          <p:grpSpPr bwMode="auto">
            <a:xfrm>
              <a:off x="100" y="1573"/>
              <a:ext cx="5525" cy="326"/>
              <a:chOff x="100" y="1576"/>
              <a:chExt cx="5525" cy="326"/>
            </a:xfrm>
          </p:grpSpPr>
          <p:sp>
            <p:nvSpPr>
              <p:cNvPr id="122" name="Text Box 32"/>
              <p:cNvSpPr txBox="1">
                <a:spLocks noChangeArrowheads="1"/>
              </p:cNvSpPr>
              <p:nvPr/>
            </p:nvSpPr>
            <p:spPr bwMode="auto">
              <a:xfrm>
                <a:off x="100" y="1576"/>
                <a:ext cx="714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VIDES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VINIFERAS</a:t>
                </a:r>
              </a:p>
            </p:txBody>
          </p:sp>
          <p:sp>
            <p:nvSpPr>
              <p:cNvPr id="123" name="Text Box 33"/>
              <p:cNvSpPr txBox="1">
                <a:spLocks noChangeArrowheads="1"/>
              </p:cNvSpPr>
              <p:nvPr/>
            </p:nvSpPr>
            <p:spPr bwMode="auto">
              <a:xfrm>
                <a:off x="1062" y="1576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24" name="Text Box 34"/>
              <p:cNvSpPr txBox="1">
                <a:spLocks noChangeArrowheads="1"/>
              </p:cNvSpPr>
              <p:nvPr/>
            </p:nvSpPr>
            <p:spPr bwMode="auto">
              <a:xfrm>
                <a:off x="2707" y="1576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125" name="Text Box 35"/>
              <p:cNvSpPr txBox="1">
                <a:spLocks noChangeArrowheads="1"/>
              </p:cNvSpPr>
              <p:nvPr/>
            </p:nvSpPr>
            <p:spPr bwMode="auto">
              <a:xfrm>
                <a:off x="3644" y="1576"/>
                <a:ext cx="1981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 LATERAL CON GOTERO DE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2 O 4 L/h A 1 m SOBRE LA HILERA</a:t>
                </a:r>
              </a:p>
            </p:txBody>
          </p:sp>
        </p:grpSp>
        <p:grpSp>
          <p:nvGrpSpPr>
            <p:cNvPr id="117" name="Group 36"/>
            <p:cNvGrpSpPr>
              <a:grpSpLocks/>
            </p:cNvGrpSpPr>
            <p:nvPr/>
          </p:nvGrpSpPr>
          <p:grpSpPr bwMode="auto">
            <a:xfrm>
              <a:off x="100" y="1997"/>
              <a:ext cx="5315" cy="594"/>
              <a:chOff x="100" y="1976"/>
              <a:chExt cx="5315" cy="594"/>
            </a:xfrm>
          </p:grpSpPr>
          <p:sp>
            <p:nvSpPr>
              <p:cNvPr id="118" name="Text Box 37"/>
              <p:cNvSpPr txBox="1">
                <a:spLocks noChangeArrowheads="1"/>
              </p:cNvSpPr>
              <p:nvPr/>
            </p:nvSpPr>
            <p:spPr bwMode="auto">
              <a:xfrm>
                <a:off x="100" y="1976"/>
                <a:ext cx="62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VIDES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MESA</a:t>
                </a:r>
              </a:p>
            </p:txBody>
          </p:sp>
          <p:sp>
            <p:nvSpPr>
              <p:cNvPr id="119" name="Text Box 38"/>
              <p:cNvSpPr txBox="1">
                <a:spLocks noChangeArrowheads="1"/>
              </p:cNvSpPr>
              <p:nvPr/>
            </p:nvSpPr>
            <p:spPr bwMode="auto">
              <a:xfrm>
                <a:off x="1062" y="1976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20" name="Text Box 39"/>
              <p:cNvSpPr txBox="1">
                <a:spLocks noChangeArrowheads="1"/>
              </p:cNvSpPr>
              <p:nvPr/>
            </p:nvSpPr>
            <p:spPr bwMode="auto">
              <a:xfrm>
                <a:off x="2707" y="1976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121" name="Text Box 40"/>
              <p:cNvSpPr txBox="1">
                <a:spLocks noChangeArrowheads="1"/>
              </p:cNvSpPr>
              <p:nvPr/>
            </p:nvSpPr>
            <p:spPr bwMode="auto">
              <a:xfrm>
                <a:off x="3644" y="1976"/>
                <a:ext cx="1771" cy="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UNO O DOS LATERALES CON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GOTEROS DE 4 L/h A 1 m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SOBRE LA HILERA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(MICROASPERSOR)</a:t>
                </a:r>
              </a:p>
            </p:txBody>
          </p:sp>
        </p:grpSp>
      </p:grpSp>
      <p:grpSp>
        <p:nvGrpSpPr>
          <p:cNvPr id="126" name="Group 41"/>
          <p:cNvGrpSpPr>
            <a:grpSpLocks/>
          </p:cNvGrpSpPr>
          <p:nvPr/>
        </p:nvGrpSpPr>
        <p:grpSpPr bwMode="auto">
          <a:xfrm>
            <a:off x="158750" y="4268788"/>
            <a:ext cx="8794750" cy="977900"/>
            <a:chOff x="100" y="2689"/>
            <a:chExt cx="5540" cy="616"/>
          </a:xfrm>
        </p:grpSpPr>
        <p:grpSp>
          <p:nvGrpSpPr>
            <p:cNvPr id="127" name="Group 42"/>
            <p:cNvGrpSpPr>
              <a:grpSpLocks/>
            </p:cNvGrpSpPr>
            <p:nvPr/>
          </p:nvGrpSpPr>
          <p:grpSpPr bwMode="auto">
            <a:xfrm>
              <a:off x="100" y="3113"/>
              <a:ext cx="5540" cy="192"/>
              <a:chOff x="100" y="3076"/>
              <a:chExt cx="5540" cy="192"/>
            </a:xfrm>
          </p:grpSpPr>
          <p:sp>
            <p:nvSpPr>
              <p:cNvPr id="133" name="Text Box 43"/>
              <p:cNvSpPr txBox="1">
                <a:spLocks noChangeArrowheads="1"/>
              </p:cNvSpPr>
              <p:nvPr/>
            </p:nvSpPr>
            <p:spPr bwMode="auto">
              <a:xfrm>
                <a:off x="100" y="3076"/>
                <a:ext cx="4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PALTO</a:t>
                </a:r>
              </a:p>
            </p:txBody>
          </p:sp>
          <p:sp>
            <p:nvSpPr>
              <p:cNvPr id="134" name="Text Box 44"/>
              <p:cNvSpPr txBox="1">
                <a:spLocks noChangeArrowheads="1"/>
              </p:cNvSpPr>
              <p:nvPr/>
            </p:nvSpPr>
            <p:spPr bwMode="auto">
              <a:xfrm>
                <a:off x="1062" y="3076"/>
                <a:ext cx="111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35" name="Text Box 45"/>
              <p:cNvSpPr txBox="1">
                <a:spLocks noChangeArrowheads="1"/>
              </p:cNvSpPr>
              <p:nvPr/>
            </p:nvSpPr>
            <p:spPr bwMode="auto">
              <a:xfrm>
                <a:off x="2707" y="3076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136" name="Text Box 46"/>
              <p:cNvSpPr txBox="1">
                <a:spLocks noChangeArrowheads="1"/>
              </p:cNvSpPr>
              <p:nvPr/>
            </p:nvSpPr>
            <p:spPr bwMode="auto">
              <a:xfrm>
                <a:off x="3644" y="3076"/>
                <a:ext cx="19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 MICROAPERSOR POR PLANTA</a:t>
                </a:r>
              </a:p>
            </p:txBody>
          </p:sp>
        </p:grpSp>
        <p:grpSp>
          <p:nvGrpSpPr>
            <p:cNvPr id="128" name="Group 47"/>
            <p:cNvGrpSpPr>
              <a:grpSpLocks/>
            </p:cNvGrpSpPr>
            <p:nvPr/>
          </p:nvGrpSpPr>
          <p:grpSpPr bwMode="auto">
            <a:xfrm>
              <a:off x="100" y="2689"/>
              <a:ext cx="5501" cy="326"/>
              <a:chOff x="100" y="2614"/>
              <a:chExt cx="5501" cy="326"/>
            </a:xfrm>
          </p:grpSpPr>
          <p:sp>
            <p:nvSpPr>
              <p:cNvPr id="129" name="Text Box 48"/>
              <p:cNvSpPr txBox="1">
                <a:spLocks noChangeArrowheads="1"/>
              </p:cNvSpPr>
              <p:nvPr/>
            </p:nvSpPr>
            <p:spPr bwMode="auto">
              <a:xfrm>
                <a:off x="100" y="2614"/>
                <a:ext cx="65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CITRICOS</a:t>
                </a:r>
              </a:p>
            </p:txBody>
          </p:sp>
          <p:sp>
            <p:nvSpPr>
              <p:cNvPr id="130" name="Text Box 49"/>
              <p:cNvSpPr txBox="1">
                <a:spLocks noChangeArrowheads="1"/>
              </p:cNvSpPr>
              <p:nvPr/>
            </p:nvSpPr>
            <p:spPr bwMode="auto">
              <a:xfrm>
                <a:off x="1062" y="2614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31" name="Text Box 50"/>
              <p:cNvSpPr txBox="1">
                <a:spLocks noChangeArrowheads="1"/>
              </p:cNvSpPr>
              <p:nvPr/>
            </p:nvSpPr>
            <p:spPr bwMode="auto">
              <a:xfrm>
                <a:off x="2621" y="2614"/>
                <a:ext cx="5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ALTO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100">
                    <a:latin typeface="Arial" panose="020B0604020202020204" pitchFamily="34" charset="0"/>
                  </a:rPr>
                  <a:t>(Phytoptora)</a:t>
                </a:r>
              </a:p>
            </p:txBody>
          </p:sp>
          <p:sp>
            <p:nvSpPr>
              <p:cNvPr id="132" name="Text Box 51"/>
              <p:cNvSpPr txBox="1">
                <a:spLocks noChangeArrowheads="1"/>
              </p:cNvSpPr>
              <p:nvPr/>
            </p:nvSpPr>
            <p:spPr bwMode="auto">
              <a:xfrm>
                <a:off x="3644" y="2614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DOS LATERALES CON GOTEROS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</p:grpSp>
      <p:grpSp>
        <p:nvGrpSpPr>
          <p:cNvPr id="137" name="Group 52"/>
          <p:cNvGrpSpPr>
            <a:grpSpLocks/>
          </p:cNvGrpSpPr>
          <p:nvPr/>
        </p:nvGrpSpPr>
        <p:grpSpPr bwMode="auto">
          <a:xfrm>
            <a:off x="174625" y="5430704"/>
            <a:ext cx="8583613" cy="1192212"/>
            <a:chOff x="100" y="3403"/>
            <a:chExt cx="5407" cy="751"/>
          </a:xfrm>
        </p:grpSpPr>
        <p:grpSp>
          <p:nvGrpSpPr>
            <p:cNvPr id="138" name="Group 53"/>
            <p:cNvGrpSpPr>
              <a:grpSpLocks/>
            </p:cNvGrpSpPr>
            <p:nvPr/>
          </p:nvGrpSpPr>
          <p:grpSpPr bwMode="auto">
            <a:xfrm>
              <a:off x="100" y="3403"/>
              <a:ext cx="5389" cy="326"/>
              <a:chOff x="100" y="3385"/>
              <a:chExt cx="5389" cy="326"/>
            </a:xfrm>
          </p:grpSpPr>
          <p:sp>
            <p:nvSpPr>
              <p:cNvPr id="144" name="Text Box 54"/>
              <p:cNvSpPr txBox="1">
                <a:spLocks noChangeArrowheads="1"/>
              </p:cNvSpPr>
              <p:nvPr/>
            </p:nvSpPr>
            <p:spPr bwMode="auto">
              <a:xfrm>
                <a:off x="100" y="3385"/>
                <a:ext cx="77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ARANDANO</a:t>
                </a:r>
              </a:p>
            </p:txBody>
          </p:sp>
          <p:sp>
            <p:nvSpPr>
              <p:cNvPr id="145" name="Text Box 55"/>
              <p:cNvSpPr txBox="1">
                <a:spLocks noChangeArrowheads="1"/>
              </p:cNvSpPr>
              <p:nvPr/>
            </p:nvSpPr>
            <p:spPr bwMode="auto">
              <a:xfrm>
                <a:off x="1062" y="3385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46" name="Text Box 56"/>
              <p:cNvSpPr txBox="1">
                <a:spLocks noChangeArrowheads="1"/>
              </p:cNvSpPr>
              <p:nvPr/>
            </p:nvSpPr>
            <p:spPr bwMode="auto">
              <a:xfrm>
                <a:off x="2708" y="3385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147" name="Text Box 57"/>
              <p:cNvSpPr txBox="1">
                <a:spLocks noChangeArrowheads="1"/>
              </p:cNvSpPr>
              <p:nvPr/>
            </p:nvSpPr>
            <p:spPr bwMode="auto">
              <a:xfrm>
                <a:off x="3644" y="3385"/>
                <a:ext cx="1845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 LATERAL CON GOTERO DE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4 L/h A 1 m SOBRE LA HILERA</a:t>
                </a:r>
              </a:p>
            </p:txBody>
          </p:sp>
        </p:grpSp>
        <p:grpSp>
          <p:nvGrpSpPr>
            <p:cNvPr id="139" name="Group 58"/>
            <p:cNvGrpSpPr>
              <a:grpSpLocks/>
            </p:cNvGrpSpPr>
            <p:nvPr/>
          </p:nvGrpSpPr>
          <p:grpSpPr bwMode="auto">
            <a:xfrm>
              <a:off x="100" y="3828"/>
              <a:ext cx="5407" cy="326"/>
              <a:chOff x="100" y="3773"/>
              <a:chExt cx="5407" cy="326"/>
            </a:xfrm>
          </p:grpSpPr>
          <p:sp>
            <p:nvSpPr>
              <p:cNvPr id="140" name="Text Box 59"/>
              <p:cNvSpPr txBox="1">
                <a:spLocks noChangeArrowheads="1"/>
              </p:cNvSpPr>
              <p:nvPr/>
            </p:nvSpPr>
            <p:spPr bwMode="auto">
              <a:xfrm>
                <a:off x="100" y="3773"/>
                <a:ext cx="66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FRUTILLA</a:t>
                </a:r>
              </a:p>
            </p:txBody>
          </p:sp>
          <p:sp>
            <p:nvSpPr>
              <p:cNvPr id="141" name="Text Box 60"/>
              <p:cNvSpPr txBox="1">
                <a:spLocks noChangeArrowheads="1"/>
              </p:cNvSpPr>
              <p:nvPr/>
            </p:nvSpPr>
            <p:spPr bwMode="auto">
              <a:xfrm>
                <a:off x="1062" y="3773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42" name="Text Box 61"/>
              <p:cNvSpPr txBox="1">
                <a:spLocks noChangeArrowheads="1"/>
              </p:cNvSpPr>
              <p:nvPr/>
            </p:nvSpPr>
            <p:spPr bwMode="auto">
              <a:xfrm>
                <a:off x="2708" y="3773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143" name="Text Box 62"/>
              <p:cNvSpPr txBox="1">
                <a:spLocks noChangeArrowheads="1"/>
              </p:cNvSpPr>
              <p:nvPr/>
            </p:nvSpPr>
            <p:spPr bwMode="auto">
              <a:xfrm>
                <a:off x="3644" y="3773"/>
                <a:ext cx="1863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UN LATERAL CON GOTERO DE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s-AR" sz="1400" b="1">
                    <a:latin typeface="Arial" panose="020B0604020202020204" pitchFamily="34" charset="0"/>
                  </a:rPr>
                  <a:t>4 L/h A 0,5 m SOBRE LA HILERA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7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Image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764704"/>
            <a:ext cx="7772400" cy="5118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4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72" y="742950"/>
            <a:ext cx="7772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 descr="http://3.bp.blogspot.com/-88BQizGpqT8/Th4Jd6WjyOI/AAAAAAAAATk/f5o1pLXjeAM/s1600/goteo+vi%25C3%25B1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0"/>
            <a:ext cx="50482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http://www.riegostral.com/images/Productos/00000000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31" y="-4152"/>
            <a:ext cx="5098569" cy="6862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0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27" y="457200"/>
            <a:ext cx="7541198" cy="614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6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746566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9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620688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2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4386"/>
            <a:ext cx="5678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274048" y="5085184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2400" dirty="0"/>
              <a:t>Riego por goteo Mangos (Pica)</a:t>
            </a:r>
            <a:endParaRPr lang="es-ES" altLang="es-AR" sz="2400" dirty="0"/>
          </a:p>
        </p:txBody>
      </p:sp>
    </p:spTree>
    <p:extLst>
      <p:ext uri="{BB962C8B-B14F-4D97-AF65-F5344CB8AC3E}">
        <p14:creationId xmlns:p14="http://schemas.microsoft.com/office/powerpoint/2010/main" val="34761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03525" y="5908675"/>
            <a:ext cx="336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Gotero integrado (frutilla)</a:t>
            </a:r>
            <a:endParaRPr lang="es-ES" altLang="es-AR" sz="240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8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3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cerezos got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415925"/>
            <a:ext cx="7712075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64088" y="5600700"/>
            <a:ext cx="3481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/>
              <a:t>Gotero integrado (lechuga)</a:t>
            </a:r>
            <a:endParaRPr lang="es-ES" altLang="es-AR" sz="2400" dirty="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27" y="0"/>
            <a:ext cx="49418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Resultado de imagen para instalar sistemas de riego por gote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619"/>
            <a:ext cx="4013115" cy="31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1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10200" y="1371600"/>
            <a:ext cx="260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CINTA DE RIEGO</a:t>
            </a:r>
            <a:endParaRPr lang="es-ES" altLang="es-AR" sz="240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4972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56163"/>
            <a:ext cx="533400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8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764704"/>
            <a:ext cx="217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/>
              <a:t>Cinta (Lechuga)</a:t>
            </a:r>
            <a:endParaRPr lang="es-ES" altLang="es-AR" sz="2400" dirty="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33" y="26421"/>
            <a:ext cx="5096580" cy="318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in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" y="3356992"/>
            <a:ext cx="7091087" cy="35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96950" y="2755777"/>
            <a:ext cx="2127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/>
              <a:t>Cinta  (Tomate)</a:t>
            </a:r>
            <a:endParaRPr lang="es-ES" altLang="es-AR" sz="2400" dirty="0"/>
          </a:p>
        </p:txBody>
      </p:sp>
    </p:spTree>
    <p:extLst>
      <p:ext uri="{BB962C8B-B14F-4D97-AF65-F5344CB8AC3E}">
        <p14:creationId xmlns:p14="http://schemas.microsoft.com/office/powerpoint/2010/main" val="26589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5" t="24414" r="13818" b="20978"/>
          <a:stretch>
            <a:fillRect/>
          </a:stretch>
        </p:blipFill>
        <p:spPr bwMode="auto">
          <a:xfrm>
            <a:off x="217488" y="3030538"/>
            <a:ext cx="40671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20465" r="10139" b="34920"/>
          <a:stretch>
            <a:fillRect/>
          </a:stretch>
        </p:blipFill>
        <p:spPr bwMode="auto">
          <a:xfrm>
            <a:off x="4500563" y="619125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64359" y="34290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400" b="0" dirty="0">
                <a:latin typeface="Arial" panose="020B0604020202020204" pitchFamily="34" charset="0"/>
              </a:rPr>
              <a:t>FRUTILLA</a:t>
            </a:r>
            <a:endParaRPr lang="en-US" altLang="es-ES" sz="1400" b="0" dirty="0"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71747" y="621982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400" b="0">
                <a:latin typeface="Arial" panose="020B0604020202020204" pitchFamily="34" charset="0"/>
              </a:rPr>
              <a:t>APIO</a:t>
            </a:r>
            <a:endParaRPr lang="en-US" altLang="es-ES" sz="14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50" y="3886200"/>
            <a:ext cx="24082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8424" y="29718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Microaspersor</a:t>
            </a:r>
            <a:endParaRPr lang="es-ES" altLang="es-AR" sz="24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3737" y="5029200"/>
            <a:ext cx="179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Miniaspersor</a:t>
            </a:r>
            <a:endParaRPr lang="es-ES" altLang="es-AR" sz="24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235824" y="4876800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Microaspersor</a:t>
            </a:r>
            <a:endParaRPr lang="es-ES" altLang="es-AR" sz="240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64424" y="1752600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Microjet</a:t>
            </a:r>
            <a:endParaRPr lang="es-ES" altLang="es-AR" sz="2400"/>
          </a:p>
        </p:txBody>
      </p:sp>
      <p:pic>
        <p:nvPicPr>
          <p:cNvPr id="8" name="Picture 9" descr="Sin título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4" y="228600"/>
            <a:ext cx="1995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Sin títul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4" y="658813"/>
            <a:ext cx="283686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in títul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4" y="3810000"/>
            <a:ext cx="10271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8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1187450" y="476250"/>
            <a:ext cx="4487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s-ES">
                <a:solidFill>
                  <a:srgbClr val="000000"/>
                </a:solidFill>
                <a:latin typeface="Humanst521 BT"/>
              </a:rPr>
              <a:t>NECESIDADES DE FILTRADO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30438" y="2008188"/>
            <a:ext cx="3757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988050" y="2020888"/>
            <a:ext cx="0" cy="382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121275" y="2008188"/>
            <a:ext cx="0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52913" y="2008188"/>
            <a:ext cx="0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240213" y="5346700"/>
            <a:ext cx="0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108575" y="5365750"/>
            <a:ext cx="0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975350" y="5378450"/>
            <a:ext cx="0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230688" y="5756275"/>
            <a:ext cx="4660900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414588" y="3889375"/>
            <a:ext cx="457200" cy="533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871788" y="4194175"/>
            <a:ext cx="3124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5000" r="46875" b="17000"/>
          <a:stretch>
            <a:fillRect/>
          </a:stretch>
        </p:blipFill>
        <p:spPr bwMode="auto">
          <a:xfrm>
            <a:off x="1614488" y="1651000"/>
            <a:ext cx="6508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784350"/>
            <a:ext cx="457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65375"/>
            <a:ext cx="64293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365375"/>
            <a:ext cx="642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379663"/>
            <a:ext cx="636588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365625"/>
            <a:ext cx="7651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346575"/>
            <a:ext cx="7651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346575"/>
            <a:ext cx="7651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2" descr="94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51288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94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24668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4" descr="ANd9GcQGhCantegPQzwlkbvjA7idk8QXYCC80wRJqVFxla6F-gwm3k5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084638"/>
            <a:ext cx="39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 descr="inyector-de-fertilizantes-ami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358457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caudalimetr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5184775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500188" y="2517775"/>
            <a:ext cx="4572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2109788" y="2670175"/>
            <a:ext cx="533400" cy="304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006475" y="4694238"/>
            <a:ext cx="1919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Tanque fertilización</a:t>
            </a:r>
            <a:endParaRPr lang="en-US" altLang="es-ES"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827088" y="3017838"/>
            <a:ext cx="1919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Tablero eléctrico</a:t>
            </a:r>
            <a:endParaRPr lang="en-US" altLang="es-ES"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003425" y="2376488"/>
            <a:ext cx="191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Automatismos</a:t>
            </a:r>
            <a:endParaRPr lang="en-US" altLang="es-ES"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4243388" y="3584575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5081588" y="3584575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5995988" y="3584575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35" name="Picture 35" descr="1312257984_234910069_1-Fotos-de--Manometros-RITHER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665288"/>
            <a:ext cx="3857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1312257984_234910069_1-Fotos-de--Manometros-RITHER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5375275"/>
            <a:ext cx="3857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7" descr="1312257984_234910069_1-Fotos-de--Manometros-RITHER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832225"/>
            <a:ext cx="3857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059113" y="2089150"/>
            <a:ext cx="3744912" cy="1584325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132138" y="4249738"/>
            <a:ext cx="3744912" cy="1943100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468313" y="1296988"/>
            <a:ext cx="790575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84213" y="908050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Agua - Prefiltro</a:t>
            </a:r>
            <a:endParaRPr lang="en-US" altLang="es-ES" sz="1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H="1">
            <a:off x="971550" y="2017713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971550" y="1728788"/>
            <a:ext cx="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4" name="Oval 45"/>
          <p:cNvSpPr>
            <a:spLocks noChangeArrowheads="1"/>
          </p:cNvSpPr>
          <p:nvPr/>
        </p:nvSpPr>
        <p:spPr bwMode="auto">
          <a:xfrm>
            <a:off x="395288" y="765175"/>
            <a:ext cx="3097212" cy="647700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 flipV="1">
            <a:off x="8893175" y="4919663"/>
            <a:ext cx="0" cy="841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6224588" y="1516063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002060"/>
                </a:solidFill>
                <a:latin typeface="Arial" panose="020B0604020202020204" pitchFamily="34" charset="0"/>
              </a:rPr>
              <a:t>Filtrado 1° Ataque</a:t>
            </a:r>
            <a:endParaRPr lang="en-US" altLang="es-ES" sz="20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6215063" y="3644900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002060"/>
                </a:solidFill>
                <a:latin typeface="Arial" panose="020B0604020202020204" pitchFamily="34" charset="0"/>
              </a:rPr>
              <a:t>Filtrado 2° Seguridad</a:t>
            </a:r>
            <a:endParaRPr lang="en-US" altLang="es-ES" sz="20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Foto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6" y="360040"/>
            <a:ext cx="7932373" cy="594928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3_03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82" y="331465"/>
            <a:ext cx="8064617" cy="60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15912" y="371757"/>
            <a:ext cx="361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 err="1"/>
              <a:t>Microaspersión</a:t>
            </a:r>
            <a:r>
              <a:rPr lang="es-MX" altLang="es-AR" sz="2400" dirty="0"/>
              <a:t> en Naranjos</a:t>
            </a:r>
            <a:endParaRPr lang="es-ES" altLang="es-AR" sz="2400" dirty="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227"/>
            <a:ext cx="4251325" cy="573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28" y="1139227"/>
            <a:ext cx="491527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260332" y="400052"/>
            <a:ext cx="3746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2400" dirty="0" err="1"/>
              <a:t>Microaspersión</a:t>
            </a:r>
            <a:r>
              <a:rPr lang="es-MX" altLang="es-AR" sz="2400" dirty="0"/>
              <a:t> en </a:t>
            </a:r>
            <a:r>
              <a:rPr lang="es-MX" altLang="es-AR" sz="2400" dirty="0" err="1"/>
              <a:t>citricos</a:t>
            </a:r>
            <a:endParaRPr lang="es-ES" altLang="es-AR" sz="2400" dirty="0"/>
          </a:p>
        </p:txBody>
      </p:sp>
    </p:spTree>
    <p:extLst>
      <p:ext uri="{BB962C8B-B14F-4D97-AF65-F5344CB8AC3E}">
        <p14:creationId xmlns:p14="http://schemas.microsoft.com/office/powerpoint/2010/main" val="750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0060" y="519113"/>
            <a:ext cx="326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Microaspersión en Paltos</a:t>
            </a:r>
            <a:endParaRPr lang="es-ES" altLang="es-AR" sz="2400"/>
          </a:p>
        </p:txBody>
      </p:sp>
      <p:pic>
        <p:nvPicPr>
          <p:cNvPr id="4" name="Picture 3" descr="Sin título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20" y="0"/>
            <a:ext cx="5148797" cy="40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952"/>
            <a:ext cx="4427984" cy="395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5536" y="28367"/>
            <a:ext cx="356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 err="1"/>
              <a:t>Microaspersión</a:t>
            </a:r>
            <a:r>
              <a:rPr lang="es-MX" altLang="es-AR" sz="2400" dirty="0"/>
              <a:t> en Durazno</a:t>
            </a:r>
            <a:endParaRPr lang="es-ES" altLang="es-AR" sz="2400" dirty="0"/>
          </a:p>
        </p:txBody>
      </p:sp>
      <p:pic>
        <p:nvPicPr>
          <p:cNvPr id="4" name="Picture 3" descr="Sin título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2" y="28367"/>
            <a:ext cx="50244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in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" y="2780927"/>
            <a:ext cx="4222280" cy="40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427984" y="5815923"/>
            <a:ext cx="3432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 err="1"/>
              <a:t>Microaspersión</a:t>
            </a:r>
            <a:r>
              <a:rPr lang="es-MX" altLang="es-AR" sz="2400" dirty="0"/>
              <a:t> en frutales</a:t>
            </a:r>
            <a:endParaRPr lang="es-ES" altLang="es-AR" sz="2400" dirty="0"/>
          </a:p>
        </p:txBody>
      </p:sp>
    </p:spTree>
    <p:extLst>
      <p:ext uri="{BB962C8B-B14F-4D97-AF65-F5344CB8AC3E}">
        <p14:creationId xmlns:p14="http://schemas.microsoft.com/office/powerpoint/2010/main" val="7464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55776" y="692696"/>
            <a:ext cx="4343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 err="1"/>
              <a:t>Microjet</a:t>
            </a:r>
            <a:r>
              <a:rPr lang="es-MX" altLang="es-AR" sz="2400" dirty="0"/>
              <a:t> en Vides de </a:t>
            </a:r>
            <a:r>
              <a:rPr lang="es-MX" altLang="es-AR" sz="2400" dirty="0" smtClean="0"/>
              <a:t>Mesa</a:t>
            </a:r>
            <a:endParaRPr lang="es-ES" altLang="es-AR" sz="2400" dirty="0"/>
          </a:p>
        </p:txBody>
      </p:sp>
      <p:pic>
        <p:nvPicPr>
          <p:cNvPr id="4" name="Picture 3" descr="Sin título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05" y="1667148"/>
            <a:ext cx="7969595" cy="50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627784" y="2708920"/>
            <a:ext cx="4987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HELADAS</a:t>
            </a:r>
            <a:endParaRPr lang="es-ES" alt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2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535093" y="3698875"/>
            <a:ext cx="2538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MX" alt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helada</a:t>
            </a:r>
            <a:endParaRPr lang="es-ES" altLang="es-A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35093" y="4841875"/>
            <a:ext cx="210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Vides Viniferas</a:t>
            </a:r>
            <a:endParaRPr lang="es-ES" altLang="es-AR" sz="2400"/>
          </a:p>
        </p:txBody>
      </p:sp>
      <p:pic>
        <p:nvPicPr>
          <p:cNvPr id="5" name="Picture 5" descr="Sin título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1" y="381000"/>
            <a:ext cx="53070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in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68" y="533400"/>
            <a:ext cx="28209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8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264" y="6096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9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29062010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8263"/>
            <a:ext cx="7747000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1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983412" cy="569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n 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2413"/>
            <a:ext cx="7596187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7" descr="control helada  tor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08050"/>
            <a:ext cx="8064500" cy="456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195736" y="2564904"/>
            <a:ext cx="5790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alt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Instalación de goteo y </a:t>
            </a:r>
            <a:r>
              <a:rPr lang="es-MX" altLang="es-A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microaspersión</a:t>
            </a:r>
            <a:endParaRPr lang="es-ES" alt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8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 descr="http://www.irrinor.com.ar/img/goteo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920879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33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5" descr="tub_pv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050"/>
            <a:ext cx="54102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9" t="45370" r="6250" b="23148"/>
          <a:stretch>
            <a:fillRect/>
          </a:stretch>
        </p:blipFill>
        <p:spPr bwMode="auto">
          <a:xfrm>
            <a:off x="1210816" y="4152900"/>
            <a:ext cx="35052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 rot="2885108">
            <a:off x="5572944" y="2667000"/>
            <a:ext cx="1981200" cy="762000"/>
          </a:xfrm>
          <a:prstGeom prst="curvedDownArrow">
            <a:avLst>
              <a:gd name="adj1" fmla="val 52000"/>
              <a:gd name="adj2" fmla="val 104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72744" y="5334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1800">
                <a:solidFill>
                  <a:schemeClr val="bg2"/>
                </a:solidFill>
                <a:latin typeface="Tahoma" panose="020B0604030504040204" pitchFamily="34" charset="0"/>
              </a:rPr>
              <a:t>(PVC)</a:t>
            </a:r>
            <a:endParaRPr lang="en-US" altLang="es-ES" sz="180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4772844" y="4975225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387207" y="4787900"/>
            <a:ext cx="3657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ES" sz="2400">
                <a:latin typeface="Tahoma" panose="020B0604030504040204" pitchFamily="34" charset="0"/>
              </a:rPr>
              <a:t>40 – 50 – 63 – 75 – 90 110 – 160 – 200 mm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rot="20649521">
            <a:off x="5877744" y="1219200"/>
            <a:ext cx="1905000" cy="533400"/>
          </a:xfrm>
          <a:prstGeom prst="curvedUpArrow">
            <a:avLst>
              <a:gd name="adj1" fmla="val 71429"/>
              <a:gd name="adj2" fmla="val 14285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3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 descr="http://www.acs-i-p.com/wp-content/uploads/2015/06/cana-de-azucar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18"/>
            <a:ext cx="3672408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http://images.clarin.com/rural/tradicional-infraestructura-irrigacion-resultados-expectativas_CLAIMA20121222_0069_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819"/>
            <a:ext cx="44577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8518" r="3473" b="29630"/>
          <a:stretch>
            <a:fillRect/>
          </a:stretch>
        </p:blipFill>
        <p:spPr bwMode="auto">
          <a:xfrm>
            <a:off x="827584" y="2829461"/>
            <a:ext cx="8293532" cy="38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7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1" t="19444" r="11806" b="37962"/>
          <a:stretch>
            <a:fillRect/>
          </a:stretch>
        </p:blipFill>
        <p:spPr bwMode="auto">
          <a:xfrm>
            <a:off x="0" y="-54592"/>
            <a:ext cx="3657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9"/>
          <p:cNvSpPr>
            <a:spLocks/>
          </p:cNvSpPr>
          <p:nvPr/>
        </p:nvSpPr>
        <p:spPr bwMode="auto">
          <a:xfrm>
            <a:off x="2514600" y="381000"/>
            <a:ext cx="2590800" cy="304800"/>
          </a:xfrm>
          <a:custGeom>
            <a:avLst/>
            <a:gdLst>
              <a:gd name="T0" fmla="*/ 0 w 1632"/>
              <a:gd name="T1" fmla="*/ 2147483646 h 192"/>
              <a:gd name="T2" fmla="*/ 2147483646 w 1632"/>
              <a:gd name="T3" fmla="*/ 2147483646 h 192"/>
              <a:gd name="T4" fmla="*/ 2147483646 w 163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32" h="192">
                <a:moveTo>
                  <a:pt x="0" y="192"/>
                </a:moveTo>
                <a:cubicBezTo>
                  <a:pt x="320" y="136"/>
                  <a:pt x="640" y="80"/>
                  <a:pt x="912" y="48"/>
                </a:cubicBezTo>
                <a:cubicBezTo>
                  <a:pt x="1184" y="16"/>
                  <a:pt x="1408" y="8"/>
                  <a:pt x="1632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181600" y="152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>
                <a:latin typeface="Tahoma" panose="020B0604030504040204" pitchFamily="34" charset="0"/>
              </a:rPr>
              <a:t>espiga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6858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>
                <a:latin typeface="Tahoma" panose="020B0604030504040204" pitchFamily="34" charset="0"/>
              </a:rPr>
              <a:t>16-20 mm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629400" y="11811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400">
                <a:latin typeface="Tahoma" panose="020B0604030504040204" pitchFamily="34" charset="0"/>
              </a:rPr>
              <a:t>2-3 Kg/cm</a:t>
            </a:r>
            <a:r>
              <a:rPr lang="es-MX" altLang="es-ES" sz="2400" baseline="30000">
                <a:latin typeface="Tahoma" panose="020B0604030504040204" pitchFamily="34" charset="0"/>
              </a:rPr>
              <a:t>2</a:t>
            </a:r>
            <a:endParaRPr lang="en-US" altLang="es-ES" sz="2400" baseline="30000">
              <a:latin typeface="Tahoma" panose="020B0604030504040204" pitchFamily="34" charset="0"/>
            </a:endParaRPr>
          </a:p>
        </p:txBody>
      </p:sp>
      <p:sp>
        <p:nvSpPr>
          <p:cNvPr id="9" name="Rectángulo 13"/>
          <p:cNvSpPr>
            <a:spLocks noChangeArrowheads="1"/>
          </p:cNvSpPr>
          <p:nvPr/>
        </p:nvSpPr>
        <p:spPr bwMode="auto">
          <a:xfrm>
            <a:off x="5257800" y="4968875"/>
            <a:ext cx="143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>
                <a:solidFill>
                  <a:srgbClr val="FFFF66"/>
                </a:solidFill>
                <a:latin typeface="Tahoma" panose="020B0604030504040204" pitchFamily="34" charset="0"/>
              </a:rPr>
              <a:t>60 cm</a:t>
            </a:r>
            <a:endParaRPr lang="en-US" altLang="es-ES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2" descr="https://encrypted-tbn3.gstatic.com/images?q=tbn:ANd9GcRq_fvcmS3kww2tcWHTgDb-zahZZ-or8-L_3jum5PZHFHnu3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69069"/>
            <a:ext cx="4882523" cy="39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9016" y="3359052"/>
            <a:ext cx="4665264" cy="3498948"/>
          </a:xfrm>
          <a:prstGeom prst="rect">
            <a:avLst/>
          </a:prstGeom>
          <a:noFill/>
        </p:spPr>
      </p:pic>
      <p:pic>
        <p:nvPicPr>
          <p:cNvPr id="4" name="Imagen 3" descr="Resultado de imagen para instalar sistemas de riego por gote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" y="3573014"/>
            <a:ext cx="4070981" cy="328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://www.htagricola.com.mx/s/cc_images/cache_40892407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7" y="9558"/>
            <a:ext cx="4647044" cy="33494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data:image/jpeg;base64,/9j/4AAQSkZJRgABAQAAAQABAAD/2wCEAAkGBxMTEhUTExMWFhUXGB8aGBgXGBsdHRoZGiAYGBoaGiAfICggHxonIBgbIjEhJSkrLi4uIB8zODMtNygtLisBCgoKDg0OGhAQGi0lICUtLS8tLS0tLS0tLS0tLS0tLS0tLS0tLS0tLS0tLS0tLS0tLS0tLS0tLS0tLS0tLS0tLf/AABEIAK8BIAMBIgACEQEDEQH/xAAbAAACAwEBAQAAAAAAAAAAAAAEBQIDBgEAB//EAEAQAAECBAQEAwcDAwIEBwEAAAECEQADITEEEkFRBSJhcROBkQYyobHB0fBCUuEUI/EHYiRyksIVM0RTgqLSFv/EABsBAAIDAQEBAAAAAAAAAAAAAAABAgMEBQYH/8QALBEAAgEDAwQBAwQDAQAAAAAAAAECAxESBCExBRNBUWFxscEUItHhgZHwBv/aAAwDAQACEQMRAD8AdYThAQlTTCt75lEFvMne71+EVzpy5E7xMiVS0qCSlAUSAWGYUoQCKQJM4oqSQpSFKkL9yalOalxmAqPRoJ4VhkBImZlgEcqUIZxm5qsXBcPaovtmsaRlicUuYhUwJIAcIDF3FHVuX0sPjEsKFlPO6ls4BOVD3Yn9rsTrsItnYgZfClswAFG5X73IufrF6sEpKkjMnKnVNCNwQSRlgC5dLnnlPhO1FZ3BdrJCSz1FSW2tE5YSllMU0qG1NBZ9hUdH6Fol5tvtaA5yMiip8xKgW/aKaAVqKd+hgYIKRUAsxaw07PHhLNHDfTud/wCYHk4hTuxqdUnuSbtbU6bmLJi1KBVVgHAoHo+9B6WhDCApzldhv8vkYqn4ZClWcCxIsRcvvXTrA65wdKLqUXYagUd9vzpBATqqw0v1awgAHlYduQBKUg0CAzAuQNe2kWysGlFEjSzm3fS0VLUQHolyas3R/h6RyUol2o406kOwZ2gAszbJQx1c/ClaavHvGBN/Qn5Gj+sckqSqh+g/PzzhlZRAFB+oCz2f7wASWjXKHfcpBt6n+ItCjoCwLWgIkKdKg+hc8vVLEW+8X4amoe9A33hiC0yyK/5vrTtRoh4dzr+fa0ezMLfPoIsSqARBMskakdW66edhEpi0MDnSTbI/N3Au38RVjlZELWKlKSQNzo/SMpwr2jmTMSiUsIIVym2amZVNaEmh3PSLqennUg5x4RTPURhNQfLNSpdWIP5+axaC1d4oXKao/PzbtBCFOKfzFBoCAsRChrFbbiIKJB+QgFYtoGvufy8DYldqkdQCdyfOOqrcj5UgWblKveS41aw7wDD8KQe/W8XqSIDwlB9TBEtROsAmQQAdbUt9do94NX/OtbxaoAdO8SC92hiIBMeSKGLSrpFUxBuPSAAWdJJHKW8v8QOoLAypUkEkOS5p2DMTvBc5CiG+tfSB5ilJQvKnMdASAH0B2JNH+doYHkySxJoqjlNHA07FiL7+QUxAWlK8rkWCCCBYlIZw/nppF02cpSQnKUMkM5qS1iXqfMxalyBXKaZmroBU1v3eEAlwaZhQtKJNrlZBz3fIXUGpu9fKGeAwCgxWlIVqzsL2cfNqQem4Ycu+19NBaLQvRwTtDHcEXhSrQV3SCG7G+/eB8Jw9ctTrnTZpsHSmg1qkD4ufOGr9ajSPEv8AaARzDTCA6z5+g2iqavMae71AHxv37jrEpkpT07Pt6fnWL0YYAN0hAVmUC4JA0AIvqfLfsYqOFc5SokEF7ClN9GSYKVIALi5vv/PaK8tdX8xtCHcqMlLKygBRuTuA2thSwYX3gPh2MUUBeUmg7uWemp7RbOllSiVOCbBDlu530dtI8gplZS1BS9jEKk1Tg5PwSinJ2QvlyllRUQQlzlCtAog2emt6wUiW6mAZw1elaNp94pxnEhVjFGHnEhJqas3SrnyD16xl0+q7smmjVW0zhDInMQJrpzcudivOxFCnlIIbRm+rx2dgJckAS0g1Z1X5ilqgOT/A6RKSog6FTUGg0A1Y/wAGKpaVlKQteZiolLD9KnvqByijFL1tTajIHyACOgDUpv8AePYedUsHFnev8RyXMSxNBWli16Up+dIkqATCs+/rE0bRQg9Yp4lxGXh0GZNUEgb69olFOTsiMmkrsy/E/aoTZmWWJgQjMCdFKcAEAGrM4B30hR7O5k40TJiVBsx5ks5II2pcwr4rxWW5QjMEKLpJAByaakEUYF6iOSvaKXhkhKJRUpYf3mQBoUpchJOuUAH4DuVXGlRxhw9vk5VKE51HOa3/AIPq0viMtQFWff6bxQVJSoKTV75A+zBTOQBWtqHeMlwj2z/qECSvkawoQW0dgfKJeyeOmYda0YgH/iTmlrzBSVhLjICCQksc2UtQ9I486aSujpwm29zbYddzufhFigz9fh6VgJCiEVLMN3LChNqmOTsYUMCCNdHADbXZxFBcV8SwZmoKQtaFZDzIKakUHvJIF9NzZhBcnASvDRyhSUsUEsbgVB3O8DY12vfy3YNrr/EU4fHBMtATckpCTTLzEAM1EgbigFYYhumWBQepr+aR6TOcqGUgpLVBANAXBsRXyinCTLuXq1mHzt1gkLL0Zt3f4fWGRJlZAsYgSbN+dImkEli35ftFkuQ1SxHpABShRrt1ixyAbH7REqBckfD8pHQmjh2hgWCobWKJknNT6x2ZSoFopAqSbdd4AO5G5VEO1u2rQOuYlBHiLCXsSQ5NHAd9rCL5s0JNdS3c6UiiS71Aru2mxHeAAZGKykhZ5spNHJetCA7COkgjMCUkuqhrSmtIFkJOZWeYczuoJKgBZgKs4YRMXIA5aDWzAnW7wAGYMqsV5lakpanZ7+cFgEVBqd/yvYQukhr2ejfP8EM5VtfrABKXKqDmJ6MGff8Ah4vMxrt+bwMoHLY16gG+9IAnz1M6lBnqlJckfCzdqGEA1XN2iM9GYc0LMNjg+UV6jTobMYOVNeACwbgvCv2hUiVIWs2cGgvVj0sT6QwSWEKPapT4Vaf3Cgre7fCE4Kaxlwxxm4PJeDEzvaLD/vJOwSX+3xjVcISVoQoFWUgcrWzgE1FyxIoW+Aj5AqUfFKQC7t5x9i4FiwvCyiEkAJKQAacpyg6UpV9YhDSU6O8TRV1lSssZWsXY/EFCVAEunmSpAeoLKSXDOxIcuz6EVrwwQtayM4SARzFTOfeJBNASohtfmYGUsDWzlJDFNa0I6OWaITpSglSciVZBlAchzyupJYlJdVK31iZQWSlZk5swJS7DIBZwxL38vWBuJY9SEBWR1qOVKXDEmznRPWL5vDUylKUQ+cgrIJYkMmo7b0LVaFePScTOMoEolSUgkgAlS5gISk5gXSEuSDukbxJc7kWKh/Uz6+LNUl//AE+WVLbbxJnNMHVA0i6V7NKBzjB4WYT+qfPnTFf/AGQQPKDsTMxMtBzJRNSkPnSopNK+6aPT9x7QPM9r5iwnLg1oZNwUgmlzz1PlSvlYrvgi3bkq4nKxeIMqVNlS5UmVNSslO6HATK3BqHIDD0jMf6gYSSlSMksJUzqIKiSAyUu5IuDYCH2I9plpIBw63Nsykivd+ojMe04mYkgqkqQoBnCklxcA825PrF7k36X0KIxt/Yk4UUrV4e9yQaJo5LVPlG24PhRhkTFT1JnyaGSUBREtSX5lprkWKBJciqnIjG8PwSpKicqjRi5AEMMP7WmXKmyCn+3MBSQoA3DHIbg/xEJJtbMujJJ3sNZmLxSZq1ypiFy1qByEp0okAGttAzxoOHcYWpZkKAQvL4kwIJN6AKU9+mkJ+F+1cqclXioloTJQV5k8mYJplLlWZViOxpWnvYbgngSUTpqjmnAFQJIMtBJYEt7ynSS9rdYod7fuNFScJO8E173v+DYkTCk5CQwGViHZtKFiCOth1i/hkkh8xYkAcqnegKiqwd2GlGAtRdx6dLGRSVFag/KJigF9GS+ZVaU8xDHAcqcoBckqcjRVWVWhzEsnS2kRK2xmSw0/NvtHkLJ16608t+kVKmqRzJQFFmu3fQ0jshaqqUwJ0GkIQV4n5rFqJr/WKEBv8xJG/wDiGBZnbSkcTiBsW/PWPPESuoABvdqDv/FYALVnaB1zdGLNffYfm0SUWLP6fWK8vXs8MDi6gH8DxEpy1JLDfy/LRMybEWIqCNdwfWjVcW1rmY1IUoHKkIalXLgllDQWgELSr9oJUXqM1BpWtej7xfJklNwpVC1viS3p0i8LCUvlp8j9qx6TPQo8qnYs4Ov27QDJ4VJLZqH9rvvvfekGFWUOaHa57xQJoRctp+UeBMViACAxqqrAmrGpb6/4ALyQ7kjvcDXe/wDMQmpJerAiwFdTXTUaecUSiCQlNCSDTW9T6+sFYyclNKdf5384thSy3ZXKpjwA+GBT3eoL/wCf8QUMSkNCqZNc0iJMW9mJT3ZDpWIGQqIoASfJ/tGS9ouLInyfDmTBKBWFBbFpa2ISFNXIXIKg7FjYVdKmf2Fdlf8AdGMxCApZWTe4IBDhiCxpcAsQ3lDlSUd0Rp1nO9/Akm8HxLjNNlKSSAF+KlSS9iGqX2I8o1fBuNeBKRLAzpQkjmYMcy1GjO7klibFtIR4PhhStayUKUp+Ygkuq5Ask9axNeGAuqru7+rxBK/Jc5eje8WLS+SoIKTUpoofmmgi/wBluHZ0lpgTkIGR8zJSygXvVQY1b3t4WzJmaUkkgCnyVBP/AI2GIMmVUMSApJIDM7K6CLJ6eK2Rno6mU45MBm42cqahTDKossJq4diAWe0SxE4Sp0xKeUZnLM5rker6AQPKBOuu/wCdIq9sZqUzZ7KZwCPMA0+MKUEtkWKbZzjvF8uHUFqAJLOQKGpD9HAjHy04mahWVHKglK1nNQChKmByi9T9IM41PBlOouHT8wPrHsN7YTMLhl4eWlBTMJq9ecOp6EUdqEGu0QtbgmnchxrCTAgKCgvlBITmoLZqk0sL6QhVjFgMVFxYKD+R2jT8D4ihQYKDn3k2IPbURVicEhZK5iQoi7Au3aJAn7M0ricxVHHkIFxuGUpiC3Q9bRq5nBPDqqUZZNRmSR6dIXcRmJQkksSPdhgmV8PwplAJnSlBSgFoUuXynKaFBUljd41HDeMLspSlAs9asb9aGvnGe4j7UT8T/ToWlCQlRYJepKVBy5NPzaLETai9m+UJRTBtm5wXh+KmYoJJQq1RuSQxDE3eul43OM4MjwlrlvmbOCXL61FNPpHz9CGAU/vBJpcMlAPxDxan2hmAMJ01gGbMYl21Ir7jQ+weMCxU8yaUFPQmITcQtJclOV6MkuNn5qjqG0pCTg+IBUpnsL9HhpiJnIp/2n4V+kWfp4ejHLV1FUxuRVxpf7pf/Sr7wRK46f1BJ/5Sx8gafGMyvEp2PnA8yc5d6ag2g7EH4NXel7N7LxSJnMkv12OrjSn5vYJYIdT10/LjoXjF8H4p4c1B/So5VDpoe4+UbjEqypKlFgA9A5YV3r2jFVp4Ssaqc81c9h5PKHb7fn5tFedI6vR9iK11GsVqW6QoEh9BRta/gicsBizgj/Go6NFdyZxi5+n5TzinEAqDM4eodn1qbjyMXSAoigdrl73FiekUzX3YfHtY0tYQACqTMUzr5UnapoRV6av3aL0TCAwFj6CzG220VKxUtSSSFJOiVCpLUZiX+faKkJYPVgQWIbY2Pq31hgVT8cSWMtQVZwQ3d3B+ERxK1EBBLAkDMKEBtTp3/wAxNaSVFRDA2HYM56lolKYue3+P4gATy+Npkzf9ooANAKQLxj2jlqUOYsansLCM3xtRTMWl7KI9CRCOfOMbk1YzYX5HvE+OqWrkWoJ9KwJIx6lGqleZMLcJigCM1Uu5TWvSNfj/AGZWUpmJUhIKQUpAJcGwonrqYjKqkTVP0FYXHn+jmH9qFf8AdEeH8Hw87DzJxxZRlHKgpDks7EXc2p3g7h3s7/wy0LWxUCHFg4YPSPnvE5M2QvIrOlQZ2LONC7h09frDqVo1LY+Cihp5UnK75dzVy8GkADxFgkbp+0R9rsHh8OlJk4lU9SknMKDKQw2929L06xjFYhdPeFNT/MN+BcLm4t5STXUv7r0dR/aLsLmnem9jRiPuO8Ty4eVuCknyBhL/AP0nT4mNz7SewqJ6EJkrMsoN1OoEMzXDFxGcP+mawWVigNP/AC3r0aYTF9XUwlK8TNpdLKlTxk7vcUTOOTFqDLKRrr94Y+3eObFzEPUAJPdhEz/p7iUTAETELS4JUeU9aMqEiuGz8dPxEyUxCOZalH3R7oNASfd0B1ip1EzThY7hD439s1cEjuASPlCLFkhSh1I7MWjRSPZXEBKlCalZDEeEsu71YkBmA0e4i/D+w5UOdakvq6VN0Io587/CDmiSiKeGLwa5YRPMyTODtNHOggmgUkcwYWam8dwGMVLnHw55UEHlUfdUxpQ7tGhwHsCn3pk4lNuVGWugUVEs/wCGG/EPYPDqlHwgZaqHM5U/Riba6Qu4gwMn7U+1mIxYQJgCSkqYJcXZ7noKdIzmInE8vrH0dX+naSlJROV4gS3MkBJNxuRet4v4f/p5JTL/AL6Sqa5JyrOW9ALaNfc7Q+4rAoHzKQtlJNKfZvrDdONdnt0ENeI+zhwnizJE4ryjM3hMQnZ1HY3ArbWKuA8Gm4r++tbJCnYiqiG8m+xEHcVrhg2GcRxikzRzcsoJBADvlAKj2vtCQcZWY10jAyErUJ6ZikqTVQJBf9RYaNtW8G8P9l8H4qwpJUg/+U1Hd/eOYl9LJ8zZw1CSFKl8Cr2QxpIWtViwT5VPzEMePcXCJZAPMqnlrD7ha5UtARLQEISoo5gQQfeoMrOdcxcH0hH7dcElS8KZsmSlM3MCs1qK5soNAA4NBYRqhq4yjgo7+/6ObU6e+93ZT2utrfm/4MbM4mt2BpE042Yf1fGM+mYp6l/KGGEckRDORvxiP8BnWpIN3Dd4+oGQXdS1K6Fm+A+sZH2M4cCrxFkAJqH1Oka9a6PUah6OfrGWrK7LIKx1a3OUAk21oNS7fXaKxLBJa7ObgEA1LfqTW7QTh3KHTRVRUlnG7drtAZWUFwgApILkAim2rd617RWSC8NjUJAQ+UmpBoetLx4LBzNWv58XgdUtC5ICVOSAoZw9b1JL9O20QmTyAFKAGVnYigpU762u0FgPT1BKQoqqLDcnbcntEJaFKOZSiTsNgdB9Yzq/aFZymiE5Ro5KmqdhqwgdM5YeY5cgdLAnSwaIZFuDNPOnyqkTLN71CTsHrT6xwL2YiM1xXEKmSSoJKUJKQGUArxOVxUFSme6WOpNWCpHEZqHPiKu7XCiTW9AS53Di0SuQUWV+2mFUJpWxyqarG5Dkd9YzOSPoHs9OMzx0GX/aormILkk3G6nOlkjeLJ/BJGkpI7W9LR0dPRdSCaZzNVrY6ebjJN/QwXDsKtboQBWilEWF/K1tY12N4stgiWnlRlSFEcxSi1G6F7xd4QQQEgAA0ADCsLcRlVNKU/pLEXu5JOjuTQwa/S9mMXfkj0rqP6uc1a1uCzG4xc5eb3UlXKlycoYDXrBGL4nLKES5siXNKMzKWS4HugJ1YACjtQwsxh8OblGtbu1PufhB608wTy5y2go4vq/yjlXs7ncsmrBE+VhAkNhpOY3TkVYtlAe5qLPpuIN4FiBIKkIlhOYuUpSAKJB7vVgNBd7QlxEk+MlIfKEuWAqT5ODT0YbQ4lSzlAozBgABmN2LaMz+cJyfsjih1i+Lr95KUEU5auCf91tRpCfH8aZfKoJBoSoMp6aPfs8W4mYQglQTkBatys2ADM4AKr6VYQrxBCjQU1cerecCbDFBkjjk4Jop6EuU28z9YFw08ywvw0pl+IGmBMpIcEjapqprGhOpoL4OZ25CKOD9gKUIbTXpVORNL55lBckBSjUOXNNBXSJJhZGj4GoTcyUIGailgUZOpA1LlIYmrUgnDzwAQTlIoSoZWNqByws2orrfOcM4ovDr8QHM4KElRIBLgnpmpYXqawdg8b/UmcTyBSkBVGcENqMxqqlL+cSIPkdSZSM2bfq9qAd2/NI97RKV4aSHASrMSDfb5wNhJAkrKHLOcgJHu8lhR7tavkYbqxCUALU2UAvW3n6wC8g/D8ak8hLKNQCw7tuIYHcaWob/AIYx06ZNVO/tBQSDfQOTyv6P/MNsHMV4jKVVJdq9BWtmLxHKxKwVisRJDJnKCWpmb9QqQ+UsQwsa1hXKxZUzB36nSl2iHG1kTCpQSlTuRmDMlJFdBd3P8xKUvKGSRlPmXNtfvClyNcHkod+YpUXHwY/NnhXMAQpqEmhcAsKHMlzQ3rsTvD6RLKeajMXzBxUXYHR38oV4klYUQMweqnzksK1dkpdQowLqF9BrYEy3g+LBWymdNRlZgUqActRn1sK71b8aXmZBdk7xn+F4Va1JC0qCUOaUTWrHuQKF/KHK6x1OnQs3U/0cLrVX9qpLzyZLinsnLPOhWSvus4clqaipjvB/Zda1e8gJGvNbdiBD+eoKOVxRncgXqBUF/wCRGh4HgwhDsHOwalNB5fCNmpjThBya3MvT62onNQvt8+iWDwokISlGlzZ6VfZ4sUoFWoo5BNHsNb6ULV3gkj5aU/BAeIOWrOHqLUudK0enSOIeiJLUwLGjZiEgF26Es4Zt4nhsG4KpnMtQBLtQaJGgb5wMuYtzlyy0DUkEVIUoE7Fm8zBmF4kFykzLOHIu29dRS8AFEzCpKblOUg06adu0XiWEtXMFb9O3npCxU4zClQLS1kDbMDXuKW79aGzpKgoMWBokMKOwpQ08oQGCxM0JlilS1SzBJcE1qauA3WC8HPAQBQksG6l7dKCsJE0TmPMspKQAHNnFTUXvDLhs5LKK2ASHqQKkkoTmNM1LvuIhYvKsXJ8QsdC6iDROYOH0HZ3sGrA+ID0lqzJsHBBzA7Hl7M473M5/FEqlzAC4JSTyqObKeVIIIyoDdy5OpAHKlUDM9dwGrqPjEkhcjPgHECFy05U5VkgsGKCkKCQa1o3/AFXGVjoZwjF+PknIMskBKgpbVcggkF/1O4aNvPTeOpoJbNHnusw/dGXwJ8UKwnxmJEta0JfOugbcsH6XvDzGCEePwv8AeE27JFOxPzjZ1RZadP0znf8An5Y6ucfaApMsliaqNKmuw8ofYRASASAAKAixOjlg57tSAcKghY9NyQdDs4g7FSnIDgP8OvbX1jzjPaHsSoZ5bEqJBKjoP2gak30uGgxBZgCxLVGwI8qs3nAMiSqZMZACublG6XFT/tGpteDMPNC5i5gSAHIQxLCWkq5g76MWGsRsIqxIaWsFRYKzAFVCSAC+gJIFdIGkTM6QxTQUIcDyf5wfipqS0kH3vEmMdMiU5CxoCohSS4qO8DYLDglcwlkgMDUMNcraDmPqdavwAIlDBTMxILqepALBw93oIqlzFBWZbtpqwoPpFvjSyFKBAFgDfa3lHUTCUCobR69KjaGAPiJKQMwzCtqX7EXpY7RVNSClRnlWdRFwCCgAhVqvQCIeKtLkVUl6CoIqFCn6SCQa2gpclE0nwPEWEAFq0JuA/wCkKcVrSJITNBIxSJjzJZQlLlCFMEeIAlROVJ5mzJSirWJFxEVY1HhWEwVcFOUAlzRw1wWIqad4VYbAgS/FBJT4Z5lcwLlLqSluVOUEg0Ie9KykKOVGX9o1ZrW6wpNiSQXw3Grlgs+V3GZg3e/o/wBoni8YFlQFXqimtNaiwND3izA8OJDKUlILlrl69gK96xWvh6wt5YzpAplUGJOlTTWhhWY7oXzROMtQOUZaUA5QKds3n1hfIxxonxMwSeUrIJSkMDypoGFdzDjiCVFwgLSaiYgpzZnSRRi+ohXhsPMXLKG8MFQc5SOYUqVVNmOhA6w0M0WG4xLUnnoUF1MTocr066RfMxaC5agYe7cH5DvGePCpqBVQNlMAAO5csTYBXdq1gnh5zIlZGKzlC1XBUDzEuNEpmGlyB0hpOTsiuTUU2zQpDB9TvdtPv6RSp4uWYFnm1C3Z/wCY9BQp4RUUeP1VV1ajmy2Wn01iWHxykE1Kr0oAH2iiYGSEi+v0/PtFaZIAqejlmfzoTez+VI5fUKznPFcL7nf6VplSpZy5l9vBrJKwpIU1xHly3HzjMYHihlKykFi1g7daNuaxppa8zFNRqNR/PSMkXdG+SsV5K1d+rs4tqxA0fpA8zCMKlw7sS7FyS3rQaaaQaVBwPxo8z0NPykSELl4EM2UDdioA6u1n6tv3ixCFgpzqUoA7A9QXYl3HxMGShv8AnpBASIQHxviWIMlSVSiFpKQJjVANaP5D06wMJiilKGLs5rSuUp8gAD3J7RLEylLQEUCQt2DaWHbaJSpRow0Dlyymp+XgLiKf7UpWVfOTYvYVA6j7wTh5mZKWBJYvT9Rqd6A6QOtS2LVNkhtCW9GL1guRLn+GAAhLAupSgKHYmj/lHhAXEBiBqwPncP5NXcxsEKdCTukfIPGJzKSrKpyp7BikO5Z/LT4xreDzyuSkkMQSkjZi7ehEbtE7Tscnq8L0k/TKcYICXJKmIBNG6aQxxQpHuFrYLGug1PbrHX1ay0sv+8nm+mSw6hH5v9havArZ0pBYgO7G4LvbozG/SLJ2HUCkqBdg+woKvdn+2sPUcPTMzKIILgCrGg8g1INXhUKllKkuCaFyC5u2rax5rE9vmZeVjiJK5SJYzzVEKUf/AGyEghwX/dV2rasEiWEoKFMApLCpCjlIJam6U066O8GT8BLFEOkuS+WmrwsHCiHdWcMLuaak6Dt0iLTJJoCwkuUhakhK5hJGYqIS+a2incFmpBMzHJQHWhKM3vc5c5R7tXezsKnqC8D47LSWlZCf2hTA3cEW+b1hXg8L4hyJdia5XbLRyatYXYu0CBnpUpE0rUgqCUJzlyD7zqDG+Zy3lcu8V/1BZkGhUFHlY8tdXDH1gzDcEmKKz7qSaJAqQKgfSGHDfZhQDqLPUjcn5WESsGSQFheFeLMSKMpVWpZyaV23jXpQiWClEvSwYDuY5g8CmVzgEsGGp6gm5i7DTc6pgalB5lIp/MSiiuTuBolJlpylXLVLKqxYqJDCutDC7CpRLGRIKmsS1LQfxXCsUVLPzbDZ9XrptF0vBoQwZuu5cN8dITBHMJjVLlqJklgGNQXYCgKc3atYFTKD+KgJQVCmrgVZg7no220HYZAlFgSA7gaCqiS+gq8MJMgEFRSQXyt0c+WUt+UhNX4C9hTOnrmEJUjKBUTEqYtsUvmI/wAxPA4SpzpBexLuRft6aRPHzlIDJAL6FuwyE02oWvTNaKeGHK5WR1CS7VJAOzA/jwJBfYapwUtSUhaSNHeweAJmFCVlQbVmAHvEFRLXNAPKDsBjkKVlr3gXErdRItpG3SU1KWXo53Ua2FLH39geYpopRubCpq/kKWjmJXp5/al/8QFxNZSEpLh6uQpiTQd/WOlWqdqk5efBxdJQ/UVlB8efoFqmh82+sU4qbrR7Pc+mvbWBFTklNKk0FCCOtY4heUe4SRV2sdHPl+NHnHyewSVipQILAlRArVuzlwLaQ54DjCGJPKQ9CKP0qxhQqRdRAL3ZgGGh3H5rDDg02StIzTSCkkqBYCjuNN9fSGgka1Idqg/4vHlOKVPeBsPkTVC8yehDJ0YkPc7/AMQUVOUxYikki2+8Scb1iLMbu8VWLvf6/SGBj1ezIAcJKiLAuXc9SzbmLhwZZSaJdrHQU31qI0WHVlQVLLDLUqNu7dPpAKZpU5SpxY3Y7NS1fOkKyHdiPF8ETKQVrLrNgD8OgvWAsJwwkFWVIY7ksKsk0t/EOZ8lU5RUshIDDKCKMTR+p7QWZCQEj/5Nt36wwuxNK4aSWJOUaDU6+VBDTh8gpSp2ckGg6MXrflERm4t1EISzUKjZ7lvS8SwSuZSSSTlrsGbQecX6eVqiMushnRkirEiKOHJSVsqzjVg+jnaCcSIp4SvLNH5+XjvyWWnmvg8fReGtpv5D8GolOZKs1Wa1We7Vrq1oKJUQHPNZ6N/uIiGJVlIIuklxb3mAOtRpejxSrHtRhSmwDZnO/wA48ye5L0KBNS1q7PmeKMZK/uApBIPUhzc9ncCx1jsqSQpKkFXMoZntdvWukMsTLISVFXMxy6tp+dYQ0ZvjGAQnMtQILigqaihILU0gXhuFTLDhgV1ctZi3QUJ+HSC5eDMxR8RV1B3vlDkepuTSrwFjMZJRmzkEszJOlvQCES+Bt/UjLyqYsAFFrl6jTSLf6hTAAV6uPPrAXCsXh1Fw1KBRFydoJmY6U7Ak7/zDI2CxNJBKjR7ARXh0LMwlqZR01W0dkYqXQ7WAEG4aelRLNbQv1r6xJO4uAbEhlkKAMtgQXupy/TQescXMSQwPpvHMdLTNVQtlux6hx1jKe0PHkyCqWkkEKcqoHJFvn1hMaVx/LnArYmjVdtrfzDL/AMRSkJdioizv38tI+VTOOz0DKmWUvUEpFXrV6COyVYuYcwTe7qCfUBwB+NEd0SxR9DxPtDJcgA+9YB/P7wDiJ6FpcLSX1cUJ29Kh4xyRjl8pkzClqql+6QKXLC8Ep4PPCXM45S2YIS5A6VLs9QBUQ2n5CyXBt+DMJRLVOrb+Z9RFijFeCwngyky8xURUks5JqbUpbyiE+axFvN/y8dnS0sYpHl9fX7lVvxwj2Ek51u7puWrT49LQV7Uys6EhLtZtC7NoW2iWCZOUkkOqrDzAOrfeGGPlZ5akpNWubPuXjHrquc8VwjqdModqnm+Zb/48fyY/E4YgPmSg66sddbQOJKSkgqK82tnqTuzbUaKz4yZxM1LaMACDW+7f42MWOkumtancnoA0c5qx2ERnzKhK1j3XAoSaljQaU+MXSZKCgWBSalrOx8hbaKJsvOAHCSkUFHI676kU1hrg+YqCQyLbKc30+sIGEcM4ihC8q1Hnqj4it72Dxoru4bam2sI5eJw5CUzJRUsUCiQaG12Ivb8LbhWIzSgDmJSwJP6gzPbvFqKZBiHIYxFauj+f5sY6Bcl36gfQRAdNXdg4pShbrXzhiM5OxPiMCCB08vX0gafjMuZKVBIIbNYjesK5nFMPLLJXXoPmdYjieKSAM3jOXoBet2DNECywxwsjlzEOBUsrmJsGGnpHjhgkEFSs3v3PK7G9yXhZwvikkOxUkVFveF3I0JNfhB6uIycrhSQC4oa6w7iaYuncRyApyqb9wDtv1eDuA4uYqakoCzLVQ5mDPc7mgF9IzeOxoUSSWlprvm2HUk2HaGsnCYjKJsjEJkqJH/DqBUkClVEe6s6hIbvUmcNmmRqRvFr2abFQvkLIXSnX6wyxYvCyWeePUUd6bPA124V4v5LOKcZRfxOWwIIq2oZ3HrWM6jjl3LuWCS/u+sATeCTSo5pz1aiQKDqX+EeHBEpSTmUFOwILl9ejeUeVas7H0GKVtjWcM9oUUTUNZ3bo59bx3HcRmZVZUB1mrqJZNGHdgPnGSTjFyRlUl0/vFaWrSnpC+fxEKU9hoKwtx2RpJ85eUlU5dmCRoHCixJ2LaX6QtBcES5b/AO41P2gWRxlgxSmYN5gUw65qFvMCGH9UVIFEBGwJIPdyXvCY0BoxcxLtUn4dfKPSlzXBUSo2v6WgjxEoqbekdGNRdmOhU6fnBcYXwzDzXCny9xm+oYRosLi0pSTMmIUkGqfdYnQPeMiviiUkha2NwCwBG5rC+dxDOQoqoDTaBXE0jX4vjpDmWwTlu1RV6Ow6M0ZHgOFl4jEZ8SpQQQpScodv26HTVrxGclc9gxTLdiS9fr5xpcFwxKeZTcooTQevlDvYVkGyfZtE0cs9PhlbZh74S9E5SzKctbbsbMR7PqkTAgL5FB8znMTYhi41Bc+Q1ivhmIlGViGl1mAEL90qWzipZkpIBCgWcloeSuHlMoTVFU0pAqVA+/ShUQAaV+sFr8EW7GdxgVKnImkFZCSl1UcNQAggAgHKCGZhQsI0MrFyFqSqUVEAkZphBUTylnFwBRzW4Puwm9pJp8JecoAaiCAWNmd6kitLdYTTpuSVKycpAzGrkk/qL3J6xbQbclcrrK8GkbeYqA8MnOsFQYX76j4N8YRyPaLMhpia0Dix6GLzx1UkS5xlgyfFCFm2XO6c/VlKTXvHYlqIwg2ufB52GgqSqpS4vubAs5IZn9NPvBMiclqsDZun5p3hX/XJKilNW7WtSLEIDsA2qlVSN/M/L58O+56Owq9okZZmapBAoLWhShAzOpmOn5rWNHxlSMtQHGwt5QrTh3dQoU6JPN1csAB66jSISW5ZF7FMvIFZCMpIdJLOGYENsR9ILmYNUv3xlBT7xbpQtd3YdfNs/wAUxCkTUoWhCVF8qiMyiau5N/dIdoe4mWhGFQZ6iZhSMhAzVDVSnpldqOHECQNkcCgqUlAUl/iWIp3+0aTAzlIPhqAdNgLlIA5r+7VnrVvNNwWd4qBmUoBRNKgagEEHdmLDXVme4ORMSs5llUv9Io6Tq9K/DSkSiRkXzC5BrWh+kXJTcuQWua/zEwlJtHCjQxIij42rAo7+Z+8Qm4YZXzbXALd6PB8lAUcqu4ald4qm4cAqv3d6CuvlEbl4uHDwpWV2ADnKMprYOPP4QUOChRAMya22ZP8A+XgjBJzAqTZasybWZKQfgaQ2kZQHauh+cK7EA4TgwSoKUpSgn3QpqGz0Ac3u8NcAnmNCwjpmCxsBU9dIEnY8JBUNx6Aj6PAI0M1QMtKhYjban0hOCyvOCuEY8z5ClM2VZSOzJV/3GAcXM5o9ToXlSR4PqsMNS/qX4xKRlLjmJfU0INoDSAFKSf0lifmY9iBlUlanUlQzAOzM6T8niqbNOdSiPeGZIHUAtU9fhHm68bVJL5Z7bTSypRftL7C/FSVcx0Jp0rC3Ey2yl/1gV3PL9Y0c2SpSGCXN7iAsVwpahlWySqgc1+AIeorFSNBTgkO+0WYnCJqQAk7inrv5xDBYoBZlr5ZgANLFJsadrFqwyn5Slw+Z+bZqEG4heQFCcOMzs53LP5RcCbReZXT3gGr+bR4SgG83MDYytOHS1EJHkK0Af4fKCESKO0dyvmIFEs/R6CCVS1ZaailbCEBXLwWZrAjZ6/lvKDuHYdPjKBQP7aUsSkEFSnJKaaMIJw8lEs8ynQlgpSUs5IcFiX0ItpEcLIUJqyMpDBJNXVlJr6H1faoQe4XxecmcyFuKcpQwKWazNSjs9NDvzAcTX4YkLCgKc6kpPi0ZiLJp31vSOy2UygGa51aB8QT/AMwLMKMKgl9bRJTa3I4rgyvEsIZ+IQl3BmAdHWpmT2DB4rxMxKjlUcpFjowYMfS/4NBKCUzwpQ5ZRzm1CLWqWqfTaGXE+BS1HEDIMyVZkkOCAakXY3jTp3uVV9rGKlTTnCRUDYep3jQJxClyJiEqIUUkS2T7qgCQR5j1HaFeLwkuSlSinPLUguk3fRQfYxpeBcNeSle6X/PSFXbyCkliVezWKEyVLcurKnOCXIKkhTKerjrtDsY+VLDKWlIFGLAV+F4S8b4WuVmxUpkqRLJINc4TzAqqK3bvDfgTTESppqpSQpzVswfle19GsIpJsjjMTICc2dBfUEG+5Dwh4jMWmiSoF6KSpg3RjGx4lwSVOy50g5VZtnIINWuHALHYQt47woFJWkUZzYdSYTQ4ySE+C4k4aaoEtQh8xIcsEtemlHtAnFeIIWqSpaM8pIyMCrqlwRQ0fdqvrA8mSxC6OHIfo7P5wZwnArKAWDCqFAsUqzKdwRUMojTXeI3J2QfgeSgTmSlvDGVSQUEBSXJbmIIcaE1h/wAJnWuEqsCLGrt0/naFUlC+QrGUl8jMc6U5lFxYEMpnNh2BN4SElYeyvdDOKAMnyDVhrki90P0x0ojwjmaJl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30"/>
            <a:ext cx="4280982" cy="33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Imagen 3" descr="http://intainforma.inta.gov.ar/wp-content/gallery/proteccion-vegetal/valvula_rieg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324610"/>
            <a:ext cx="5612130" cy="420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www.htagricola.com.mx/s/cc_images/cache_40892407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1477010"/>
            <a:ext cx="5612130" cy="420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1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Independencia_15_09_07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30" y="333375"/>
            <a:ext cx="72961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0_56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05" y="463550"/>
            <a:ext cx="247967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1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00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6" y="332656"/>
            <a:ext cx="783636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851275" y="476250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AR" sz="2400"/>
              <a:t>Prefiltro</a:t>
            </a:r>
            <a:endParaRPr lang="es-ES" altLang="es-AR" sz="2400"/>
          </a:p>
        </p:txBody>
      </p:sp>
      <p:sp>
        <p:nvSpPr>
          <p:cNvPr id="16388" name="Rectángulo 1"/>
          <p:cNvSpPr>
            <a:spLocks noChangeArrowheads="1"/>
          </p:cNvSpPr>
          <p:nvPr/>
        </p:nvSpPr>
        <p:spPr bwMode="auto">
          <a:xfrm>
            <a:off x="2556197" y="3860800"/>
            <a:ext cx="16557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AR" altLang="es-AR" sz="24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Decantador</a:t>
            </a:r>
          </a:p>
        </p:txBody>
      </p:sp>
      <p:sp>
        <p:nvSpPr>
          <p:cNvPr id="16389" name="Rectángulo 2"/>
          <p:cNvSpPr>
            <a:spLocks noChangeArrowheads="1"/>
          </p:cNvSpPr>
          <p:nvPr/>
        </p:nvSpPr>
        <p:spPr bwMode="auto">
          <a:xfrm>
            <a:off x="5799307" y="3630612"/>
            <a:ext cx="1533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AR" altLang="es-AR" sz="24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Reservorio</a:t>
            </a:r>
          </a:p>
        </p:txBody>
      </p:sp>
    </p:spTree>
    <p:extLst>
      <p:ext uri="{BB962C8B-B14F-4D97-AF65-F5344CB8AC3E}">
        <p14:creationId xmlns:p14="http://schemas.microsoft.com/office/powerpoint/2010/main" val="20701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381000"/>
            <a:ext cx="8124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Imagen 3" descr="http://img.interempresas.net/fotos/85312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02" y="4576236"/>
            <a:ext cx="30480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www.naandanjain.es/photo/art/grande/7018335-10738574.jpg?v=14115771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5612130" cy="375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https://encrypted-tbn1.gstatic.com/images?q=tbn:ANd9GcTDwmUrD61DxDkQ1ABB-LaQZUJ5uLzG-m_fD76ZVk5PhGFyxuW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79" y="4436780"/>
            <a:ext cx="2076450" cy="220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4" name="Imagen 3" descr="https://encrypted-tbn1.gstatic.com/images?q=tbn:ANd9GcS09BjRqqZh-UVLiko2y33IcbhZaHeUVSgceQgVEJixo1hQerCimQ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7459"/>
            <a:ext cx="24765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s://encrypted-tbn1.gstatic.com/images?q=tbn:ANd9GcT3RiN35FsnU26jX4Oc3dzFkPDJcB6_CSknyHhTQSUMomuAjb-3A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898"/>
            <a:ext cx="4527029" cy="217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://www.probicana.com.ar/uploads/img/normales/134702438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52" y="2578849"/>
            <a:ext cx="5612130" cy="420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6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 descr="http://image.slidesharecdn.com/tercertallerconociendodiferentesestructuras-131021190921-phpapp02/95/tercer-taller-conociendo-diferentes-estructuras-4-638.jpg?cb=138238263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9"/>
            <a:ext cx="7776864" cy="6444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3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00_56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27" y="0"/>
            <a:ext cx="4330273" cy="2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884140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19400" y="457200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ANCLAJE Y APOYOS</a:t>
            </a:r>
            <a:endParaRPr lang="es-ES" altLang="es-AR" sz="240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9719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n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1068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8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14438" y="428625"/>
            <a:ext cx="686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DIMENSIONAMIENTO  DE ANCLAJE Y APOYOS</a:t>
            </a:r>
            <a:endParaRPr lang="es-ES" altLang="es-AR" sz="24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857250"/>
            <a:ext cx="6143625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19027" y="285750"/>
            <a:ext cx="686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DIMENSIONAMIENTO  DE ANCLAJE Y APOYOS</a:t>
            </a:r>
            <a:endParaRPr lang="es-ES" altLang="es-AR" sz="24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64" y="1271588"/>
            <a:ext cx="7416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52" y="857250"/>
            <a:ext cx="46196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2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876938" y="260648"/>
            <a:ext cx="49435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alt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Preguntas</a:t>
            </a:r>
          </a:p>
          <a:p>
            <a:pPr>
              <a:defRPr/>
            </a:pPr>
            <a:endParaRPr lang="es-MX" alt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3608" y="1340768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altLang="es-AR" sz="2400" b="1" dirty="0" smtClean="0"/>
              <a:t>Se pueden instalar equipos en verano, qué se debe tener en cuenta?</a:t>
            </a:r>
            <a:endParaRPr lang="es-MX" altLang="es-AR" sz="2400" b="1" dirty="0"/>
          </a:p>
        </p:txBody>
      </p:sp>
      <p:sp>
        <p:nvSpPr>
          <p:cNvPr id="5" name="Rectángulo 4"/>
          <p:cNvSpPr/>
          <p:nvPr/>
        </p:nvSpPr>
        <p:spPr>
          <a:xfrm>
            <a:off x="1043608" y="251322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altLang="es-AR" sz="2400" b="1" dirty="0" smtClean="0"/>
              <a:t>Cómo se puede realizar el lavado de sales en un equipo que ya está operando?</a:t>
            </a:r>
            <a:endParaRPr lang="es-MX" altLang="es-AR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1259632" y="4077072"/>
            <a:ext cx="2834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2400" b="1" dirty="0" smtClean="0"/>
              <a:t>Otras preguntas? 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4964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3" descr="cerro aconca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04" y="0"/>
            <a:ext cx="7955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3010524" y="2409641"/>
            <a:ext cx="3714898" cy="154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AR" altLang="es-AR" sz="4400" b="1" dirty="0"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MUCHAS GRACIAS !</a:t>
            </a:r>
          </a:p>
        </p:txBody>
      </p:sp>
    </p:spTree>
    <p:extLst>
      <p:ext uri="{BB962C8B-B14F-4D97-AF65-F5344CB8AC3E}">
        <p14:creationId xmlns:p14="http://schemas.microsoft.com/office/powerpoint/2010/main" val="9115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100_61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59936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8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21" y="642421"/>
            <a:ext cx="78136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00_8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93" y="4051002"/>
            <a:ext cx="382428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03848" y="764704"/>
            <a:ext cx="4154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spc="-40" dirty="0" smtClean="0">
                <a:solidFill>
                  <a:srgbClr val="FFC000"/>
                </a:solidFill>
                <a:latin typeface="Tahoma" panose="020B0604030504040204" pitchFamily="34" charset="0"/>
                <a:ea typeface="Georgia" panose="02040502050405020303" pitchFamily="18" charset="0"/>
              </a:rPr>
              <a:t>S</a:t>
            </a:r>
            <a:r>
              <a:rPr lang="es-ES" sz="3200" spc="-40" dirty="0">
                <a:solidFill>
                  <a:srgbClr val="FFC000"/>
                </a:solidFill>
                <a:latin typeface="Tahoma" panose="020B0604030504040204" pitchFamily="34" charset="0"/>
                <a:ea typeface="Georgia" panose="02040502050405020303" pitchFamily="18" charset="0"/>
              </a:rPr>
              <a:t>olo </a:t>
            </a:r>
            <a:r>
              <a:rPr lang="es-ES" sz="3200" spc="-40" dirty="0" smtClean="0">
                <a:solidFill>
                  <a:srgbClr val="FFC000"/>
                </a:solidFill>
                <a:latin typeface="Tahoma" panose="020B0604030504040204" pitchFamily="34" charset="0"/>
                <a:ea typeface="Georgia" panose="02040502050405020303" pitchFamily="18" charset="0"/>
              </a:rPr>
              <a:t>agua subterránea</a:t>
            </a:r>
            <a:endParaRPr lang="es-AR" sz="3200" dirty="0">
              <a:solidFill>
                <a:srgbClr val="FFC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633671" y="4571836"/>
            <a:ext cx="117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pc="-40" dirty="0" err="1" smtClean="0">
                <a:solidFill>
                  <a:srgbClr val="FFC000"/>
                </a:solidFill>
                <a:latin typeface="Tahoma" panose="020B0604030504040204" pitchFamily="34" charset="0"/>
                <a:ea typeface="Georgia" panose="02040502050405020303" pitchFamily="18" charset="0"/>
              </a:rPr>
              <a:t>Prefiltrado</a:t>
            </a:r>
            <a:endParaRPr lang="es-ES" spc="-40" dirty="0" smtClean="0">
              <a:solidFill>
                <a:srgbClr val="FFC000"/>
              </a:solidFill>
              <a:latin typeface="Tahoma" panose="020B0604030504040204" pitchFamily="34" charset="0"/>
              <a:ea typeface="Georgia" panose="02040502050405020303" pitchFamily="18" charset="0"/>
            </a:endParaRPr>
          </a:p>
          <a:p>
            <a:r>
              <a:rPr lang="es-ES" spc="-40" dirty="0" smtClean="0">
                <a:solidFill>
                  <a:srgbClr val="FFC000"/>
                </a:solidFill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783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13314" name="Picture 2" descr="http://ingemecanica.com/tutorialsemanal/objetos/figutut207/fig1tut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36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795"/>
            <a:ext cx="8892480" cy="323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26375" r="16927" b="11250"/>
          <a:stretch>
            <a:fillRect/>
          </a:stretch>
        </p:blipFill>
        <p:spPr bwMode="auto">
          <a:xfrm>
            <a:off x="489700" y="283167"/>
            <a:ext cx="6335713" cy="363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100_6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13" y="2664197"/>
            <a:ext cx="51133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23640" r="40875" b="49440"/>
          <a:stretch>
            <a:fillRect/>
          </a:stretch>
        </p:blipFill>
        <p:spPr bwMode="auto">
          <a:xfrm>
            <a:off x="7042900" y="549647"/>
            <a:ext cx="205105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5" t="58440" r="30675" b="12480"/>
          <a:stretch>
            <a:fillRect/>
          </a:stretch>
        </p:blipFill>
        <p:spPr bwMode="auto">
          <a:xfrm>
            <a:off x="521450" y="4077072"/>
            <a:ext cx="392906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23375" r="17250" b="19501"/>
          <a:stretch>
            <a:fillRect/>
          </a:stretch>
        </p:blipFill>
        <p:spPr bwMode="auto">
          <a:xfrm>
            <a:off x="4500240" y="115888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41048" r="27844" b="35500"/>
          <a:stretch>
            <a:fillRect/>
          </a:stretch>
        </p:blipFill>
        <p:spPr bwMode="auto">
          <a:xfrm>
            <a:off x="467544" y="116632"/>
            <a:ext cx="39608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23500" r="23344" b="21875"/>
          <a:stretch>
            <a:fillRect/>
          </a:stretch>
        </p:blipFill>
        <p:spPr bwMode="auto">
          <a:xfrm>
            <a:off x="3060378" y="4005263"/>
            <a:ext cx="287972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2" descr="DSC008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95637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475656" y="476672"/>
            <a:ext cx="682590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altLang="es-AR" sz="28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Condiciones que favorecen su instalación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979712" y="2484185"/>
            <a:ext cx="6072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Tableros de comando bombas</a:t>
            </a:r>
            <a:endParaRPr lang="es-ES" alt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9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SC0000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48" y="476672"/>
            <a:ext cx="7315200" cy="5486400"/>
          </a:xfrm>
          <a:noFill/>
        </p:spPr>
      </p:pic>
      <p:sp>
        <p:nvSpPr>
          <p:cNvPr id="2" name="Rectángulo 1"/>
          <p:cNvSpPr/>
          <p:nvPr/>
        </p:nvSpPr>
        <p:spPr>
          <a:xfrm>
            <a:off x="2124075" y="1989138"/>
            <a:ext cx="1112838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Voltaje</a:t>
            </a:r>
          </a:p>
          <a:p>
            <a:pPr>
              <a:defRPr/>
            </a:pPr>
            <a:endParaRPr lang="es-A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3800" y="1700213"/>
            <a:ext cx="1500188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Amperaje</a:t>
            </a:r>
          </a:p>
          <a:p>
            <a:pPr>
              <a:defRPr/>
            </a:pPr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1263650" y="3405188"/>
            <a:ext cx="197326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Programador</a:t>
            </a:r>
          </a:p>
          <a:p>
            <a:pPr>
              <a:defRPr/>
            </a:pPr>
            <a:r>
              <a:rPr 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De Riego</a:t>
            </a:r>
          </a:p>
          <a:p>
            <a:pPr>
              <a:defRPr/>
            </a:pPr>
            <a:endParaRPr lang="es-A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00192" y="3131676"/>
            <a:ext cx="1659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Controlador</a:t>
            </a:r>
          </a:p>
          <a:p>
            <a:r>
              <a:rPr lang="es-A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De fases y de</a:t>
            </a:r>
          </a:p>
          <a:p>
            <a:r>
              <a:rPr lang="es-A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Coseno de </a:t>
            </a:r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Ω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367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100_36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476250"/>
            <a:ext cx="61309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ew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476250"/>
            <a:ext cx="34353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3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La_Consulta 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2" y="525363"/>
            <a:ext cx="23987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a_Consulta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67" y="1677888"/>
            <a:ext cx="25415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00_35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54" y="549176"/>
            <a:ext cx="36512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0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495425" y="207963"/>
            <a:ext cx="5972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800" b="1">
                <a:latin typeface="Arial" panose="020B0604020202020204" pitchFamily="34" charset="0"/>
              </a:rPr>
              <a:t>INTERPRETACION DE LECTURAS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800" b="1">
                <a:latin typeface="Arial" panose="020B0604020202020204" pitchFamily="34" charset="0"/>
              </a:rPr>
              <a:t>DE LOS MEDIDORES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89138" y="1157288"/>
            <a:ext cx="4873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 b="1" dirty="0">
                <a:latin typeface="Arial" panose="020B0604020202020204" pitchFamily="34" charset="0"/>
              </a:rPr>
              <a:t>AMPERIMETRO Y MANOMETRO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4625" y="2014538"/>
            <a:ext cx="1522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AMPERIMETRO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860550" y="1770063"/>
            <a:ext cx="18478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MANOMETROS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FILTRO DE ARENA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919538" y="1770063"/>
            <a:ext cx="1838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MANOMETRO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FILTRO DE MALLA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830388" y="2355850"/>
            <a:ext cx="989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ENTRADA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974975" y="2355850"/>
            <a:ext cx="754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SALIDA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462463" y="2355850"/>
            <a:ext cx="754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SALIDA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846763" y="2354263"/>
            <a:ext cx="3087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bg1"/>
                </a:solidFill>
                <a:latin typeface="Arial" panose="020B0604020202020204" pitchFamily="34" charset="0"/>
              </a:rPr>
              <a:t>DESCRIPCIÓN DEL PROBLEMA</a:t>
            </a:r>
          </a:p>
        </p:txBody>
      </p: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1187623" y="2774950"/>
            <a:ext cx="7726189" cy="733425"/>
            <a:chOff x="415" y="1748"/>
            <a:chExt cx="5200" cy="462"/>
          </a:xfrm>
        </p:grpSpPr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415" y="1748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 dirty="0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287" y="1748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934" y="1748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2871" y="1748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3683" y="1748"/>
              <a:ext cx="1932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ROTURA EN LA RED DE RIEGO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Y/O MÁS DE UN SECTOR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ABIERTO.</a:t>
              </a:r>
            </a:p>
          </p:txBody>
        </p:sp>
      </p:grp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1160590" y="3671888"/>
            <a:ext cx="7400798" cy="977900"/>
            <a:chOff x="412" y="2313"/>
            <a:chExt cx="4981" cy="616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412" y="2313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287" y="2313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1934" y="2313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2871" y="2313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3683" y="2313"/>
              <a:ext cx="171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SUCCIÓN DE LA BOMBA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OBSTRUIDA; ENTRADA DE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AIRE AL SISTEMA; FALTA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DE AGUA.</a:t>
              </a:r>
            </a:p>
          </p:txBody>
        </p:sp>
      </p:grp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1153572" y="4848225"/>
            <a:ext cx="7298277" cy="244475"/>
            <a:chOff x="412" y="3054"/>
            <a:chExt cx="4912" cy="154"/>
          </a:xfrm>
        </p:grpSpPr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412" y="3054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1291" y="3054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1934" y="3054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2871" y="3054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3683" y="3054"/>
              <a:ext cx="16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FILTRO DE ARENA SUCIO.</a:t>
              </a:r>
            </a:p>
          </p:txBody>
        </p:sp>
      </p:grp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1172081" y="5411788"/>
            <a:ext cx="7568694" cy="488950"/>
            <a:chOff x="412" y="3409"/>
            <a:chExt cx="5094" cy="308"/>
          </a:xfrm>
        </p:grpSpPr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412" y="3409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1291" y="3410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1937" y="3410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2874" y="3410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35" name="Rectangle 38"/>
            <p:cNvSpPr>
              <a:spLocks noChangeArrowheads="1"/>
            </p:cNvSpPr>
            <p:nvPr/>
          </p:nvSpPr>
          <p:spPr bwMode="auto">
            <a:xfrm>
              <a:off x="3683" y="3409"/>
              <a:ext cx="182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VÁLVULA EN LA RED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CERRADA (RED OBSTRUIDA)</a:t>
              </a:r>
            </a:p>
          </p:txBody>
        </p:sp>
      </p:grpSp>
      <p:grpSp>
        <p:nvGrpSpPr>
          <p:cNvPr id="36" name="Group 39"/>
          <p:cNvGrpSpPr>
            <a:grpSpLocks/>
          </p:cNvGrpSpPr>
          <p:nvPr/>
        </p:nvGrpSpPr>
        <p:grpSpPr bwMode="auto">
          <a:xfrm>
            <a:off x="1152963" y="6197600"/>
            <a:ext cx="7289362" cy="244475"/>
            <a:chOff x="412" y="3904"/>
            <a:chExt cx="4906" cy="154"/>
          </a:xfrm>
        </p:grpSpPr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12" y="3904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1290" y="3904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1937" y="3904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ALTO</a:t>
              </a:r>
            </a:p>
          </p:txBody>
        </p:sp>
        <p:sp>
          <p:nvSpPr>
            <p:cNvPr id="40" name="Rectangle 43"/>
            <p:cNvSpPr>
              <a:spLocks noChangeArrowheads="1"/>
            </p:cNvSpPr>
            <p:nvPr/>
          </p:nvSpPr>
          <p:spPr bwMode="auto">
            <a:xfrm>
              <a:off x="2871" y="3904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BAJO</a:t>
              </a:r>
            </a:p>
          </p:txBody>
        </p:sp>
        <p:sp>
          <p:nvSpPr>
            <p:cNvPr id="41" name="Rectangle 44"/>
            <p:cNvSpPr>
              <a:spLocks noChangeArrowheads="1"/>
            </p:cNvSpPr>
            <p:nvPr/>
          </p:nvSpPr>
          <p:spPr bwMode="auto">
            <a:xfrm>
              <a:off x="3683" y="3904"/>
              <a:ext cx="163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600" b="1">
                  <a:latin typeface="Arial" panose="020B0604020202020204" pitchFamily="34" charset="0"/>
                </a:rPr>
                <a:t>FILTRO DE MALLA SUCIO.</a:t>
              </a: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-14287" y="1655055"/>
            <a:ext cx="9144000" cy="1004887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564703" y="2017291"/>
            <a:ext cx="1522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AMPERIMETRO</a:t>
            </a: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2250628" y="1772816"/>
            <a:ext cx="18478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MANOMETROS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FILTRO DE ARENA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4309616" y="1772816"/>
            <a:ext cx="1838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MANOMETRO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FILTRO DE MALLA</a:t>
            </a: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2220466" y="2358603"/>
            <a:ext cx="9986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ENTRADA</a:t>
            </a: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3365053" y="2358603"/>
            <a:ext cx="754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SALIDA</a:t>
            </a: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716016" y="2358603"/>
            <a:ext cx="7614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SALIDA</a:t>
            </a:r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5940152" y="2348880"/>
            <a:ext cx="3087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DESCRIPCIÓN DEL PROBLEMA</a:t>
            </a:r>
          </a:p>
        </p:txBody>
      </p:sp>
    </p:spTree>
    <p:extLst>
      <p:ext uri="{BB962C8B-B14F-4D97-AF65-F5344CB8AC3E}">
        <p14:creationId xmlns:p14="http://schemas.microsoft.com/office/powerpoint/2010/main" val="36700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09800" y="1600200"/>
            <a:ext cx="508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CENTRO DE CONTROL (CABEZAL)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71800" y="2636912"/>
            <a:ext cx="31369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s-AR" sz="2400"/>
              <a:t> Bombas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AR" sz="2400"/>
          </a:p>
          <a:p>
            <a:pPr eaLnBrk="1" hangingPunct="1">
              <a:spcBef>
                <a:spcPct val="0"/>
              </a:spcBef>
            </a:pPr>
            <a:r>
              <a:rPr lang="es-MX" altLang="es-AR" sz="2400"/>
              <a:t> Filtros </a:t>
            </a:r>
          </a:p>
          <a:p>
            <a:pPr eaLnBrk="1" hangingPunct="1">
              <a:spcBef>
                <a:spcPct val="0"/>
              </a:spcBef>
            </a:pPr>
            <a:endParaRPr lang="es-MX" altLang="es-AR" sz="2400"/>
          </a:p>
          <a:p>
            <a:pPr eaLnBrk="1" hangingPunct="1">
              <a:spcBef>
                <a:spcPct val="0"/>
              </a:spcBef>
            </a:pPr>
            <a:r>
              <a:rPr lang="es-MX" altLang="es-AR" sz="2400"/>
              <a:t> Injector de Fertilizante</a:t>
            </a:r>
          </a:p>
          <a:p>
            <a:pPr eaLnBrk="1" hangingPunct="1">
              <a:spcBef>
                <a:spcPct val="0"/>
              </a:spcBef>
            </a:pPr>
            <a:endParaRPr lang="es-MX" altLang="es-AR" sz="2400"/>
          </a:p>
          <a:p>
            <a:pPr eaLnBrk="1" hangingPunct="1">
              <a:spcBef>
                <a:spcPct val="0"/>
              </a:spcBef>
            </a:pPr>
            <a:r>
              <a:rPr lang="es-MX" altLang="es-AR" sz="2400"/>
              <a:t> Valvulas</a:t>
            </a:r>
            <a:endParaRPr lang="es-ES" altLang="es-AR" sz="2400"/>
          </a:p>
        </p:txBody>
      </p:sp>
    </p:spTree>
    <p:extLst>
      <p:ext uri="{BB962C8B-B14F-4D97-AF65-F5344CB8AC3E}">
        <p14:creationId xmlns:p14="http://schemas.microsoft.com/office/powerpoint/2010/main" val="29287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629669" y="2133824"/>
            <a:ext cx="1727200" cy="2119312"/>
            <a:chOff x="1429" y="2115"/>
            <a:chExt cx="1088" cy="1335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746" y="2115"/>
              <a:ext cx="771" cy="5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CL" altLang="es-AR" sz="1800">
                <a:latin typeface="Tahoma" panose="020B0604030504040204" pitchFamily="34" charset="0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519" y="2160"/>
              <a:ext cx="513" cy="5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1 w 21600"/>
                <a:gd name="T13" fmla="*/ 2927 h 21600"/>
                <a:gd name="T14" fmla="*/ 18232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19" y="2704"/>
              <a:ext cx="136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AR" sz="2400"/>
            </a:p>
          </p:txBody>
        </p:sp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1429" y="3203"/>
              <a:ext cx="317" cy="247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AR" sz="2400"/>
            </a:p>
          </p:txBody>
        </p:sp>
      </p:grp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069531" y="1700436"/>
            <a:ext cx="914400" cy="914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788669" y="2133824"/>
            <a:ext cx="215900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10" name="chair"/>
          <p:cNvSpPr>
            <a:spLocks noEditPoints="1" noChangeArrowheads="1"/>
          </p:cNvSpPr>
          <p:nvPr/>
        </p:nvSpPr>
        <p:spPr bwMode="auto">
          <a:xfrm>
            <a:off x="5580831" y="2392586"/>
            <a:ext cx="904875" cy="6762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0 w 21600"/>
              <a:gd name="T13" fmla="*/ 7265 h 21600"/>
              <a:gd name="T14" fmla="*/ 16200 w 21600"/>
              <a:gd name="T15" fmla="*/ 1786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2960" y="3927"/>
                </a:moveTo>
                <a:lnTo>
                  <a:pt x="14760" y="3927"/>
                </a:lnTo>
                <a:cubicBezTo>
                  <a:pt x="17640" y="4713"/>
                  <a:pt x="18000" y="3535"/>
                  <a:pt x="18000" y="2356"/>
                </a:cubicBezTo>
                <a:cubicBezTo>
                  <a:pt x="18000" y="785"/>
                  <a:pt x="15840" y="0"/>
                  <a:pt x="10800" y="0"/>
                </a:cubicBezTo>
                <a:cubicBezTo>
                  <a:pt x="6120" y="0"/>
                  <a:pt x="3600" y="785"/>
                  <a:pt x="3600" y="2356"/>
                </a:cubicBezTo>
                <a:cubicBezTo>
                  <a:pt x="3600" y="3535"/>
                  <a:pt x="4320" y="4713"/>
                  <a:pt x="6840" y="3927"/>
                </a:cubicBezTo>
                <a:lnTo>
                  <a:pt x="8640" y="3927"/>
                </a:lnTo>
                <a:lnTo>
                  <a:pt x="8640" y="5891"/>
                </a:lnTo>
                <a:lnTo>
                  <a:pt x="6840" y="5891"/>
                </a:lnTo>
                <a:cubicBezTo>
                  <a:pt x="5400" y="5891"/>
                  <a:pt x="4320" y="7069"/>
                  <a:pt x="4320" y="8640"/>
                </a:cubicBezTo>
                <a:lnTo>
                  <a:pt x="4320" y="10996"/>
                </a:lnTo>
                <a:lnTo>
                  <a:pt x="2880" y="10996"/>
                </a:lnTo>
                <a:lnTo>
                  <a:pt x="2880" y="8640"/>
                </a:lnTo>
                <a:cubicBezTo>
                  <a:pt x="2880" y="7855"/>
                  <a:pt x="2520" y="7069"/>
                  <a:pt x="1440" y="7069"/>
                </a:cubicBezTo>
                <a:cubicBezTo>
                  <a:pt x="720" y="7069"/>
                  <a:pt x="0" y="7855"/>
                  <a:pt x="0" y="8640"/>
                </a:cubicBezTo>
                <a:lnTo>
                  <a:pt x="0" y="10604"/>
                </a:lnTo>
                <a:lnTo>
                  <a:pt x="0" y="17280"/>
                </a:lnTo>
                <a:cubicBezTo>
                  <a:pt x="0" y="18065"/>
                  <a:pt x="720" y="18851"/>
                  <a:pt x="1440" y="18851"/>
                </a:cubicBezTo>
                <a:cubicBezTo>
                  <a:pt x="2520" y="18851"/>
                  <a:pt x="2880" y="18065"/>
                  <a:pt x="2880" y="17280"/>
                </a:cubicBezTo>
                <a:lnTo>
                  <a:pt x="2880" y="14531"/>
                </a:lnTo>
                <a:lnTo>
                  <a:pt x="4320" y="14531"/>
                </a:lnTo>
                <a:lnTo>
                  <a:pt x="4320" y="15709"/>
                </a:lnTo>
                <a:cubicBezTo>
                  <a:pt x="4320" y="18458"/>
                  <a:pt x="6840" y="21600"/>
                  <a:pt x="10800" y="21600"/>
                </a:cubicBezTo>
                <a:cubicBezTo>
                  <a:pt x="15120" y="21600"/>
                  <a:pt x="17280" y="18458"/>
                  <a:pt x="17280" y="15709"/>
                </a:cubicBezTo>
                <a:lnTo>
                  <a:pt x="17280" y="14531"/>
                </a:lnTo>
                <a:lnTo>
                  <a:pt x="18720" y="14531"/>
                </a:lnTo>
                <a:lnTo>
                  <a:pt x="18720" y="17280"/>
                </a:lnTo>
                <a:cubicBezTo>
                  <a:pt x="18720" y="18065"/>
                  <a:pt x="19440" y="18851"/>
                  <a:pt x="20160" y="18851"/>
                </a:cubicBezTo>
                <a:cubicBezTo>
                  <a:pt x="20880" y="18851"/>
                  <a:pt x="21600" y="18065"/>
                  <a:pt x="21600" y="17280"/>
                </a:cubicBezTo>
                <a:lnTo>
                  <a:pt x="21600" y="10604"/>
                </a:lnTo>
                <a:lnTo>
                  <a:pt x="21600" y="8640"/>
                </a:lnTo>
                <a:cubicBezTo>
                  <a:pt x="21600" y="7855"/>
                  <a:pt x="20880" y="7069"/>
                  <a:pt x="20160" y="7069"/>
                </a:cubicBezTo>
                <a:cubicBezTo>
                  <a:pt x="19440" y="7069"/>
                  <a:pt x="18720" y="7855"/>
                  <a:pt x="18720" y="8640"/>
                </a:cubicBezTo>
                <a:lnTo>
                  <a:pt x="18720" y="10996"/>
                </a:lnTo>
                <a:lnTo>
                  <a:pt x="17280" y="10996"/>
                </a:lnTo>
                <a:lnTo>
                  <a:pt x="17280" y="8640"/>
                </a:lnTo>
                <a:cubicBezTo>
                  <a:pt x="17280" y="7069"/>
                  <a:pt x="16200" y="5891"/>
                  <a:pt x="14760" y="5891"/>
                </a:cubicBezTo>
                <a:lnTo>
                  <a:pt x="12960" y="5891"/>
                </a:lnTo>
                <a:lnTo>
                  <a:pt x="12960" y="3927"/>
                </a:lnTo>
                <a:close/>
                <a:moveTo>
                  <a:pt x="12960" y="3927"/>
                </a:moveTo>
                <a:moveTo>
                  <a:pt x="2880" y="10996"/>
                </a:moveTo>
                <a:moveTo>
                  <a:pt x="4320" y="10996"/>
                </a:moveTo>
                <a:lnTo>
                  <a:pt x="4320" y="14531"/>
                </a:lnTo>
                <a:moveTo>
                  <a:pt x="2880" y="14531"/>
                </a:moveTo>
                <a:lnTo>
                  <a:pt x="2880" y="10996"/>
                </a:lnTo>
                <a:moveTo>
                  <a:pt x="17280" y="10996"/>
                </a:moveTo>
                <a:moveTo>
                  <a:pt x="18720" y="10996"/>
                </a:moveTo>
                <a:lnTo>
                  <a:pt x="18720" y="14531"/>
                </a:lnTo>
                <a:moveTo>
                  <a:pt x="17280" y="14531"/>
                </a:moveTo>
                <a:lnTo>
                  <a:pt x="17280" y="10996"/>
                </a:lnTo>
                <a:moveTo>
                  <a:pt x="8640" y="3927"/>
                </a:moveTo>
                <a:lnTo>
                  <a:pt x="12960" y="3927"/>
                </a:lnTo>
                <a:moveTo>
                  <a:pt x="12960" y="5891"/>
                </a:moveTo>
                <a:lnTo>
                  <a:pt x="8640" y="5891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s-AR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788669" y="2710086"/>
            <a:ext cx="792162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256731" y="3948336"/>
            <a:ext cx="1058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v. de pie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112269" y="3300636"/>
            <a:ext cx="1053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succión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01194" y="2364011"/>
            <a:ext cx="874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bomba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4861694" y="1341661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impulsión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509394" y="3213324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V.  retención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517456" y="2637061"/>
            <a:ext cx="21590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AR" sz="1800">
              <a:latin typeface="Tahoma" panose="020B060403050404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641281" y="2579911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Tubería salida</a:t>
            </a: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6588894" y="2132236"/>
            <a:ext cx="0" cy="50482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6446019" y="1773461"/>
            <a:ext cx="287337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146106" y="1787749"/>
            <a:ext cx="1163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v. De aire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045344" y="3429224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908944" y="2637061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hs</a:t>
            </a: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2124844" y="306886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2124844" y="2492599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1169169" y="3372074"/>
            <a:ext cx="1392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(nivel agua)</a:t>
            </a: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1045344" y="2492599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2628081" y="4870674"/>
            <a:ext cx="439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hs= Patmosferica-NSPH-Hf</a:t>
            </a:r>
            <a:r>
              <a:rPr lang="es-ES" altLang="es-AR" sz="1800" baseline="-25000">
                <a:latin typeface="Tahoma" panose="020B0604030504040204" pitchFamily="34" charset="0"/>
              </a:rPr>
              <a:t>succión </a:t>
            </a:r>
            <a:r>
              <a:rPr lang="es-ES" altLang="es-AR" sz="1800">
                <a:latin typeface="Tahoma" panose="020B0604030504040204" pitchFamily="34" charset="0"/>
              </a:rPr>
              <a:t>–Hf</a:t>
            </a:r>
            <a:r>
              <a:rPr lang="es-ES" altLang="es-AR" sz="1800" baseline="-25000">
                <a:latin typeface="Tahoma" panose="020B0604030504040204" pitchFamily="34" charset="0"/>
              </a:rPr>
              <a:t>v. De pie</a:t>
            </a:r>
            <a:endParaRPr lang="es-ES" altLang="es-AR" sz="1800">
              <a:latin typeface="Tahoma" panose="020B0604030504040204" pitchFamily="34" charset="0"/>
            </a:endParaRP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>
            <a:off x="4501331" y="1844899"/>
            <a:ext cx="609600" cy="609600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4069531" y="1413099"/>
            <a:ext cx="5032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3420244" y="1052736"/>
            <a:ext cx="1128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v. meplat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2555056" y="5878736"/>
            <a:ext cx="437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AR" sz="2400"/>
              <a:t>NSPH = Net positive suction head</a:t>
            </a:r>
            <a:endParaRPr lang="es-ES" altLang="es-AR" sz="2400"/>
          </a:p>
        </p:txBody>
      </p:sp>
    </p:spTree>
    <p:extLst>
      <p:ext uri="{BB962C8B-B14F-4D97-AF65-F5344CB8AC3E}">
        <p14:creationId xmlns:p14="http://schemas.microsoft.com/office/powerpoint/2010/main" val="42102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48134" y="3500438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43397" y="3803650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hs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67947" y="3141663"/>
            <a:ext cx="11525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051372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051372" y="41497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859659" y="47974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220022" y="40052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5580384" y="314166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580384" y="40052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7164709" y="314166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80384" y="3284538"/>
            <a:ext cx="1584325" cy="720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solidFill>
                  <a:srgbClr val="000000"/>
                </a:solidFill>
                <a:latin typeface="Tahoma" panose="020B0604030504040204" pitchFamily="34" charset="0"/>
              </a:rPr>
              <a:t>hs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91684" y="3789363"/>
            <a:ext cx="5762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443984" y="3284538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6443984" y="3716338"/>
            <a:ext cx="0" cy="217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03672" y="4437063"/>
            <a:ext cx="2089150" cy="10080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772097" y="3213100"/>
            <a:ext cx="1727200" cy="2119313"/>
            <a:chOff x="1429" y="2115"/>
            <a:chExt cx="1088" cy="1335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746" y="2115"/>
              <a:ext cx="771" cy="5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CL" altLang="es-AR" sz="1800">
                <a:latin typeface="Tahoma" panose="020B0604030504040204" pitchFamily="34" charset="0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1519" y="2160"/>
              <a:ext cx="513" cy="5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1 w 21600"/>
                <a:gd name="T13" fmla="*/ 2927 h 21600"/>
                <a:gd name="T14" fmla="*/ 18232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519" y="2704"/>
              <a:ext cx="136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AR" sz="2400"/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1429" y="3203"/>
              <a:ext cx="317" cy="247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AR" sz="2400"/>
            </a:p>
          </p:txBody>
        </p:sp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543622" y="3516313"/>
            <a:ext cx="874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bomba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12409" y="3357563"/>
            <a:ext cx="874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bomba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743397" y="2292350"/>
            <a:ext cx="1881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Succión negativa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496372" y="2003425"/>
            <a:ext cx="1790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800">
                <a:latin typeface="Tahoma" panose="020B0604030504040204" pitchFamily="34" charset="0"/>
              </a:rPr>
              <a:t>Succión positiva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217097" y="1284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18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100_35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11" y="3248936"/>
            <a:ext cx="4475990" cy="360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s://encrypted-tbn1.gstatic.com/images?q=tbn:ANd9GcR9sT9h84T1YL-CquyiClrjUFccQYya7QqjnzgeizvmcOJE5Ha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21" y="16934"/>
            <a:ext cx="4865979" cy="32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013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9979" y="3248937"/>
            <a:ext cx="4764021" cy="3573016"/>
          </a:xfrm>
          <a:prstGeom prst="rect">
            <a:avLst/>
          </a:prstGeom>
          <a:noFill/>
        </p:spPr>
      </p:pic>
      <p:pic>
        <p:nvPicPr>
          <p:cNvPr id="6" name="Picture 4" descr="bomba carga po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934"/>
            <a:ext cx="4283968" cy="3212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2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76400"/>
            <a:ext cx="83058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t="21463" r="13818" b="13585"/>
          <a:stretch>
            <a:fillRect/>
          </a:stretch>
        </p:blipFill>
        <p:spPr bwMode="auto">
          <a:xfrm>
            <a:off x="1187624" y="0"/>
            <a:ext cx="79563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1259904" y="346716"/>
            <a:ext cx="7848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BT"/>
              </a:rPr>
              <a:t>CONFIGURACIONES DE FILTRADO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90798" y="2074863"/>
            <a:ext cx="2735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800">
                <a:latin typeface="Tahoma" panose="020B0604030504040204" pitchFamily="34" charset="0"/>
              </a:rPr>
              <a:t>Pozo profundo</a:t>
            </a:r>
            <a:endParaRPr lang="en-US" altLang="es-ES" sz="2800">
              <a:latin typeface="Tahom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35261" y="4308475"/>
            <a:ext cx="2520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800">
                <a:latin typeface="Tahoma" panose="020B0604030504040204" pitchFamily="34" charset="0"/>
              </a:rPr>
              <a:t>Represa</a:t>
            </a:r>
            <a:endParaRPr lang="en-US" altLang="es-ES" sz="2800">
              <a:latin typeface="Tahoma" panose="020B060403050404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330886" y="2147888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latin typeface="Tahoma" panose="020B0604030504040204" pitchFamily="34" charset="0"/>
              </a:rPr>
              <a:t>Hidrociclón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330886" y="3706813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latin typeface="Tahoma" panose="020B0604030504040204" pitchFamily="34" charset="0"/>
              </a:rPr>
              <a:t>Arena o grava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30886" y="4570413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latin typeface="Tahoma" panose="020B0604030504040204" pitchFamily="34" charset="0"/>
              </a:rPr>
              <a:t>Spin Klin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332473" y="5362575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latin typeface="Tahoma" panose="020B0604030504040204" pitchFamily="34" charset="0"/>
              </a:rPr>
              <a:t>Scanner</a:t>
            </a:r>
            <a:endParaRPr lang="en-US" altLang="es-ES" sz="2400">
              <a:latin typeface="Tahoma" panose="020B0604030504040204" pitchFamily="34" charset="0"/>
            </a:endParaRPr>
          </a:p>
        </p:txBody>
      </p:sp>
      <p:sp>
        <p:nvSpPr>
          <p:cNvPr id="13" name="AutoShape 13"/>
          <p:cNvSpPr>
            <a:spLocks/>
          </p:cNvSpPr>
          <p:nvPr/>
        </p:nvSpPr>
        <p:spPr bwMode="auto">
          <a:xfrm>
            <a:off x="3897498" y="1571625"/>
            <a:ext cx="431800" cy="1655763"/>
          </a:xfrm>
          <a:prstGeom prst="leftBrace">
            <a:avLst>
              <a:gd name="adj1" fmla="val 31955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4" name="AutoShape 14"/>
          <p:cNvSpPr>
            <a:spLocks/>
          </p:cNvSpPr>
          <p:nvPr/>
        </p:nvSpPr>
        <p:spPr bwMode="auto">
          <a:xfrm>
            <a:off x="3826061" y="3587750"/>
            <a:ext cx="431800" cy="2447925"/>
          </a:xfrm>
          <a:prstGeom prst="leftBrace">
            <a:avLst>
              <a:gd name="adj1" fmla="val 47243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635936" y="1858963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Malla automática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691498" y="2470150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Anilla manual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691498" y="2833688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Anilla automática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651811" y="1412875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Malla manual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19" name="AutoShape 20"/>
          <p:cNvSpPr>
            <a:spLocks/>
          </p:cNvSpPr>
          <p:nvPr/>
        </p:nvSpPr>
        <p:spPr bwMode="auto">
          <a:xfrm>
            <a:off x="6491473" y="1427163"/>
            <a:ext cx="144463" cy="792162"/>
          </a:xfrm>
          <a:prstGeom prst="leftBrace">
            <a:avLst>
              <a:gd name="adj1" fmla="val 45696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20" name="AutoShape 21"/>
          <p:cNvSpPr>
            <a:spLocks/>
          </p:cNvSpPr>
          <p:nvPr/>
        </p:nvSpPr>
        <p:spPr bwMode="auto">
          <a:xfrm>
            <a:off x="6475598" y="2435225"/>
            <a:ext cx="144463" cy="792163"/>
          </a:xfrm>
          <a:prstGeom prst="leftBrace">
            <a:avLst>
              <a:gd name="adj1" fmla="val 45696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778811" y="3514725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Malla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6778811" y="3875088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latin typeface="Tahoma" panose="020B0604030504040204" pitchFamily="34" charset="0"/>
              </a:rPr>
              <a:t>Anilla</a:t>
            </a:r>
            <a:endParaRPr lang="en-US" altLang="es-ES" sz="2000">
              <a:latin typeface="Tahoma" panose="020B0604030504040204" pitchFamily="34" charset="0"/>
            </a:endParaRPr>
          </a:p>
        </p:txBody>
      </p:sp>
      <p:sp>
        <p:nvSpPr>
          <p:cNvPr id="23" name="AutoShape 26"/>
          <p:cNvSpPr>
            <a:spLocks/>
          </p:cNvSpPr>
          <p:nvPr/>
        </p:nvSpPr>
        <p:spPr bwMode="auto">
          <a:xfrm>
            <a:off x="6561323" y="3516313"/>
            <a:ext cx="144463" cy="792162"/>
          </a:xfrm>
          <a:prstGeom prst="leftBrace">
            <a:avLst>
              <a:gd name="adj1" fmla="val 45696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1090798" y="98107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002060"/>
                </a:solidFill>
                <a:latin typeface="Arial" panose="020B0604020202020204" pitchFamily="34" charset="0"/>
              </a:rPr>
              <a:t>FUENTE DE AGUA</a:t>
            </a:r>
            <a:endParaRPr lang="en-US" altLang="es-ES" sz="20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4259448" y="981075"/>
            <a:ext cx="2087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002060"/>
                </a:solidFill>
                <a:latin typeface="Arial" panose="020B0604020202020204" pitchFamily="34" charset="0"/>
              </a:rPr>
              <a:t>FILTRADO 1°</a:t>
            </a:r>
            <a:endParaRPr lang="en-US" altLang="es-ES" sz="20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6923273" y="981075"/>
            <a:ext cx="2087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002060"/>
                </a:solidFill>
                <a:latin typeface="Arial" panose="020B0604020202020204" pitchFamily="34" charset="0"/>
              </a:rPr>
              <a:t>FILTRADO 2°</a:t>
            </a:r>
            <a:endParaRPr lang="en-US" altLang="es-ES" sz="20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" y="-38742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23461" y="82476"/>
            <a:ext cx="6067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3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Diferentes tipos de filtros</a:t>
            </a: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36" y="2406576"/>
            <a:ext cx="2667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6" y="3778176"/>
            <a:ext cx="18573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36" y="806376"/>
            <a:ext cx="23336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32836" y="865113"/>
            <a:ext cx="1914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Filtros de malla</a:t>
            </a: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8"/>
          <p:cNvSpPr>
            <a:spLocks noChangeArrowheads="1"/>
          </p:cNvSpPr>
          <p:nvPr/>
        </p:nvSpPr>
        <p:spPr bwMode="auto">
          <a:xfrm>
            <a:off x="5262036" y="4338335"/>
            <a:ext cx="3276600" cy="1924050"/>
          </a:xfrm>
          <a:custGeom>
            <a:avLst/>
            <a:gdLst>
              <a:gd name="T0" fmla="+- 0 8990 8990"/>
              <a:gd name="T1" fmla="*/ T0 w 5160"/>
              <a:gd name="T2" fmla="+- 0 7585 7585"/>
              <a:gd name="T3" fmla="*/ 7585 h 3030"/>
              <a:gd name="T4" fmla="+- 0 8990 8990"/>
              <a:gd name="T5" fmla="*/ T4 w 5160"/>
              <a:gd name="T6" fmla="+- 0 10615 7585"/>
              <a:gd name="T7" fmla="*/ 10615 h 3030"/>
              <a:gd name="T8" fmla="+- 0 14150 8990"/>
              <a:gd name="T9" fmla="*/ T8 w 5160"/>
              <a:gd name="T10" fmla="+- 0 10615 7585"/>
              <a:gd name="T11" fmla="*/ 10615 h 3030"/>
              <a:gd name="T12" fmla="+- 0 14150 8990"/>
              <a:gd name="T13" fmla="*/ T12 w 5160"/>
              <a:gd name="T14" fmla="+- 0 7585 7585"/>
              <a:gd name="T15" fmla="*/ 7585 h 30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5160" h="3030">
                <a:moveTo>
                  <a:pt x="0" y="0"/>
                </a:moveTo>
                <a:lnTo>
                  <a:pt x="0" y="3030"/>
                </a:lnTo>
                <a:lnTo>
                  <a:pt x="5160" y="3030"/>
                </a:lnTo>
                <a:lnTo>
                  <a:pt x="516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28136" y="3836913"/>
            <a:ext cx="19335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Filtros de grava</a:t>
            </a: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6" y="1268760"/>
            <a:ext cx="2362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874940" y="3428989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pc="-5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Filtros de</a:t>
            </a:r>
          </a:p>
          <a:p>
            <a:r>
              <a:rPr lang="es-ES" spc="-5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Discos</a:t>
            </a:r>
          </a:p>
          <a:p>
            <a:r>
              <a:rPr lang="es-ES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AR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2738" y="-174625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938" y="187325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65138" y="-22225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60338" y="339725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09817" y="4387776"/>
            <a:ext cx="1850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15" dirty="0" err="1">
                <a:latin typeface="Times New Roman" panose="02020603050405020304" pitchFamily="18" charset="0"/>
                <a:ea typeface="Georgia" panose="02040502050405020303" pitchFamily="18" charset="0"/>
              </a:rPr>
              <a:t>Hidrociclones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y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162543" y="4774610"/>
            <a:ext cx="2295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separadores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arena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45332" y="461615"/>
            <a:ext cx="4914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Razones del Filtrado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22193" y="1557953"/>
            <a:ext cx="79836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Eliminar el material suspendido en el agua.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62281" y="2564904"/>
            <a:ext cx="3916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b="1" i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no</a:t>
            </a:r>
            <a:r>
              <a:rPr lang="es-ES" sz="2000" b="1" i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hacerlo,</a:t>
            </a:r>
            <a:r>
              <a:rPr lang="es-ES" sz="2000" b="1" i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esto</a:t>
            </a:r>
            <a:r>
              <a:rPr lang="es-ES" sz="2000" b="1" i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puede</a:t>
            </a:r>
            <a:r>
              <a:rPr lang="es-ES" sz="2000" b="1" i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i="1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producir: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96900" y="3172906"/>
            <a:ext cx="6759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pc="-2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- </a:t>
            </a:r>
            <a:r>
              <a:rPr lang="es-ES" sz="2000" spc="-2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Taponamiento</a:t>
            </a:r>
            <a:r>
              <a:rPr lang="es-ES" sz="2000" spc="5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goteros</a:t>
            </a:r>
            <a:r>
              <a:rPr lang="es-ES" sz="2000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y</a:t>
            </a:r>
            <a:r>
              <a:rPr lang="es-ES" sz="2000" spc="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micro</a:t>
            </a:r>
            <a:r>
              <a:rPr lang="es-ES" sz="2000" spc="7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640" dirty="0">
                <a:latin typeface="Times New Roman" panose="02020603050405020304" pitchFamily="18" charset="0"/>
                <a:ea typeface="Georgia" panose="02040502050405020303" pitchFamily="18" charset="0"/>
              </a:rPr>
              <a:t>–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aspersores</a:t>
            </a:r>
            <a:r>
              <a:rPr lang="es-ES" sz="2000" spc="-5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(normalmente</a:t>
            </a:r>
            <a:r>
              <a:rPr lang="es-ES" sz="2000" spc="-5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AR" sz="2000" dirty="0"/>
          </a:p>
        </p:txBody>
      </p:sp>
      <p:sp>
        <p:nvSpPr>
          <p:cNvPr id="7" name="Rectángulo 6"/>
          <p:cNvSpPr/>
          <p:nvPr/>
        </p:nvSpPr>
        <p:spPr>
          <a:xfrm>
            <a:off x="1519238" y="3532946"/>
            <a:ext cx="5022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por</a:t>
            </a:r>
            <a:r>
              <a:rPr lang="es-ES" sz="2000" spc="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material</a:t>
            </a:r>
            <a:r>
              <a:rPr lang="es-ES" sz="2000" spc="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or</a:t>
            </a:r>
            <a:r>
              <a:rPr lang="es-ES" sz="2000" spc="-155" dirty="0">
                <a:latin typeface="Times New Roman" panose="02020603050405020304" pitchFamily="18" charset="0"/>
                <a:ea typeface="Georgia" panose="02040502050405020303" pitchFamily="18" charset="0"/>
              </a:rPr>
              <a:t>g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nico,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pero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tamb</a:t>
            </a:r>
            <a:r>
              <a:rPr lang="es-ES" sz="2000" spc="-80" dirty="0">
                <a:latin typeface="Times New Roman" panose="02020603050405020304" pitchFamily="18" charset="0"/>
                <a:ea typeface="Georgia" panose="02040502050405020303" pitchFamily="18" charset="0"/>
              </a:rPr>
              <a:t>i</a:t>
            </a:r>
            <a:r>
              <a:rPr lang="es-ES" sz="2000" spc="-40" dirty="0">
                <a:latin typeface="Times New Roman" panose="02020603050405020304" pitchFamily="18" charset="0"/>
                <a:ea typeface="Georgia" panose="02040502050405020303" pitchFamily="18" charset="0"/>
              </a:rPr>
              <a:t>é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n</a:t>
            </a:r>
            <a:r>
              <a:rPr lang="es-ES" sz="2000" spc="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inor</a:t>
            </a:r>
            <a:r>
              <a:rPr lang="es-ES" sz="2000" spc="-140" dirty="0">
                <a:latin typeface="Times New Roman" panose="02020603050405020304" pitchFamily="18" charset="0"/>
                <a:ea typeface="Georgia" panose="02040502050405020303" pitchFamily="18" charset="0"/>
              </a:rPr>
              <a:t>g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30" dirty="0">
                <a:latin typeface="Times New Roman" panose="02020603050405020304" pitchFamily="18" charset="0"/>
                <a:ea typeface="Georgia" panose="02040502050405020303" pitchFamily="18" charset="0"/>
              </a:rPr>
              <a:t>nico)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80090" y="4253026"/>
            <a:ext cx="6964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pc="-1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- </a:t>
            </a:r>
            <a:r>
              <a:rPr lang="es-ES" sz="2000" spc="-1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Desperfectos</a:t>
            </a:r>
            <a:r>
              <a:rPr lang="es-ES" sz="2000" spc="2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en</a:t>
            </a:r>
            <a:r>
              <a:rPr lang="es-ES" sz="2000" spc="2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60" dirty="0">
                <a:latin typeface="Times New Roman" panose="02020603050405020304" pitchFamily="18" charset="0"/>
                <a:ea typeface="Georgia" panose="02040502050405020303" pitchFamily="18" charset="0"/>
              </a:rPr>
              <a:t>v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lvulas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agua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operadas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hid</a:t>
            </a:r>
            <a:r>
              <a:rPr lang="es-ES" sz="2000" spc="55" dirty="0">
                <a:latin typeface="Times New Roman" panose="02020603050405020304" pitchFamily="18" charset="0"/>
                <a:ea typeface="Georgia" panose="02040502050405020303" pitchFamily="18" charset="0"/>
              </a:rPr>
              <a:t>r</a:t>
            </a:r>
            <a:r>
              <a:rPr lang="es-ES" sz="2000" spc="-40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40" dirty="0">
                <a:latin typeface="Times New Roman" panose="02020603050405020304" pitchFamily="18" charset="0"/>
                <a:ea typeface="Georgia" panose="02040502050405020303" pitchFamily="18" charset="0"/>
              </a:rPr>
              <a:t>u</a:t>
            </a:r>
            <a:r>
              <a:rPr lang="es-ES" sz="2000" spc="-20" dirty="0">
                <a:latin typeface="Times New Roman" panose="02020603050405020304" pitchFamily="18" charset="0"/>
                <a:ea typeface="Georgia" panose="02040502050405020303" pitchFamily="18" charset="0"/>
              </a:rPr>
              <a:t>licamente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25068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275856" y="404664"/>
            <a:ext cx="2847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3200" b="1" i="1" spc="-5" dirty="0">
                <a:latin typeface="Georgia" panose="02040502050405020303" pitchFamily="18" charset="0"/>
                <a:ea typeface="Georgia" panose="02040502050405020303" pitchFamily="18" charset="0"/>
              </a:rPr>
              <a:t>Definiciones</a:t>
            </a:r>
            <a:endParaRPr lang="es-E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31640" y="1196752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spc="-10" dirty="0" err="1">
                <a:latin typeface="Times New Roman" panose="02020603050405020304" pitchFamily="18" charset="0"/>
                <a:ea typeface="Georgia" panose="02040502050405020303" pitchFamily="18" charset="0"/>
              </a:rPr>
              <a:t>Mes</a:t>
            </a:r>
            <a:r>
              <a:rPr lang="es-ES" sz="2000" b="1" spc="65" dirty="0" err="1">
                <a:latin typeface="Times New Roman" panose="02020603050405020304" pitchFamily="18" charset="0"/>
                <a:ea typeface="Georgia" panose="02040502050405020303" pitchFamily="18" charset="0"/>
              </a:rPr>
              <a:t>h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: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expresa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el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grado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filtraci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ó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n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basado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en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cuantos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orificios</a:t>
            </a:r>
            <a:r>
              <a:rPr lang="es-ES" sz="2000" spc="-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AR" sz="2000" dirty="0"/>
          </a:p>
        </p:txBody>
      </p:sp>
      <p:sp>
        <p:nvSpPr>
          <p:cNvPr id="5" name="Rectángulo 4"/>
          <p:cNvSpPr/>
          <p:nvPr/>
        </p:nvSpPr>
        <p:spPr>
          <a:xfrm>
            <a:off x="1366306" y="1595076"/>
            <a:ext cx="6950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tiene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la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malla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por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pulgada.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Cuanto</a:t>
            </a:r>
            <a:r>
              <a:rPr lang="es-ES" sz="2000" spc="2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5" dirty="0">
                <a:latin typeface="Times New Roman" panose="02020603050405020304" pitchFamily="18" charset="0"/>
                <a:ea typeface="Georgia" panose="02040502050405020303" pitchFamily="18" charset="0"/>
              </a:rPr>
              <a:t>m</a:t>
            </a:r>
            <a:r>
              <a:rPr lang="es-ES" sz="2000" spc="60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s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3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elevado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es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el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 err="1">
                <a:latin typeface="Times New Roman" panose="02020603050405020304" pitchFamily="18" charset="0"/>
                <a:ea typeface="Georgia" panose="02040502050405020303" pitchFamily="18" charset="0"/>
              </a:rPr>
              <a:t>Mesh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,</a:t>
            </a:r>
            <a:r>
              <a:rPr lang="es-ES" sz="2000" spc="3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55" dirty="0">
                <a:latin typeface="Times New Roman" panose="02020603050405020304" pitchFamily="18" charset="0"/>
                <a:ea typeface="Georgia" panose="02040502050405020303" pitchFamily="18" charset="0"/>
              </a:rPr>
              <a:t>m</a:t>
            </a:r>
            <a:r>
              <a:rPr lang="es-ES" sz="2000" spc="60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35" dirty="0">
                <a:latin typeface="Times New Roman" panose="02020603050405020304" pitchFamily="18" charset="0"/>
                <a:ea typeface="Georgia" panose="02040502050405020303" pitchFamily="18" charset="0"/>
              </a:rPr>
              <a:t>s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66306" y="1959995"/>
            <a:ext cx="5008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pc="-35" dirty="0">
                <a:latin typeface="Times New Roman" panose="02020603050405020304" pitchFamily="18" charset="0"/>
                <a:ea typeface="Georgia" panose="02040502050405020303" pitchFamily="18" charset="0"/>
              </a:rPr>
              <a:t>pequ</a:t>
            </a:r>
            <a:r>
              <a:rPr lang="es-ES" sz="2000" spc="115" dirty="0">
                <a:latin typeface="Times New Roman" panose="02020603050405020304" pitchFamily="18" charset="0"/>
                <a:ea typeface="Georgia" panose="02040502050405020303" pitchFamily="18" charset="0"/>
              </a:rPr>
              <a:t>e</a:t>
            </a:r>
            <a:r>
              <a:rPr lang="es-ES" sz="2000" spc="-75" dirty="0">
                <a:latin typeface="Times New Roman" panose="02020603050405020304" pitchFamily="18" charset="0"/>
                <a:ea typeface="Georgia" panose="02040502050405020303" pitchFamily="18" charset="0"/>
              </a:rPr>
              <a:t>ñ</a:t>
            </a:r>
            <a:r>
              <a:rPr lang="es-ES" sz="2000" spc="-30" dirty="0">
                <a:latin typeface="Times New Roman" panose="02020603050405020304" pitchFamily="18" charset="0"/>
                <a:ea typeface="Georgia" panose="02040502050405020303" pitchFamily="18" charset="0"/>
              </a:rPr>
              <a:t>a</a:t>
            </a:r>
            <a:r>
              <a:rPr lang="es-ES" sz="2000" spc="7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30" dirty="0" err="1">
                <a:latin typeface="Times New Roman" panose="02020603050405020304" pitchFamily="18" charset="0"/>
                <a:ea typeface="Georgia" panose="02040502050405020303" pitchFamily="18" charset="0"/>
              </a:rPr>
              <a:t>se</a:t>
            </a:r>
            <a:r>
              <a:rPr lang="es-ES" sz="2000" spc="45" dirty="0" err="1">
                <a:latin typeface="Times New Roman" panose="02020603050405020304" pitchFamily="18" charset="0"/>
                <a:ea typeface="Georgia" panose="02040502050405020303" pitchFamily="18" charset="0"/>
              </a:rPr>
              <a:t>r</a:t>
            </a:r>
            <a:r>
              <a:rPr lang="es-ES" sz="2000" spc="585" dirty="0" err="1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dirty="0" err="1">
                <a:latin typeface="Times New Roman" panose="02020603050405020304" pitchFamily="18" charset="0"/>
                <a:ea typeface="Georgia" panose="02040502050405020303" pitchFamily="18" charset="0"/>
              </a:rPr>
              <a:t>la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part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í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cula que </a:t>
            </a:r>
            <a:r>
              <a:rPr lang="es-ES" sz="2000" dirty="0" smtClean="0">
                <a:latin typeface="Times New Roman" panose="02020603050405020304" pitchFamily="18" charset="0"/>
                <a:ea typeface="Georgia" panose="02040502050405020303" pitchFamily="18" charset="0"/>
              </a:rPr>
              <a:t>quedará retenida</a:t>
            </a:r>
            <a:endParaRPr lang="es-AR" sz="2000" dirty="0"/>
          </a:p>
        </p:txBody>
      </p:sp>
      <p:sp>
        <p:nvSpPr>
          <p:cNvPr id="7" name="Rectángulo 6"/>
          <p:cNvSpPr/>
          <p:nvPr/>
        </p:nvSpPr>
        <p:spPr>
          <a:xfrm>
            <a:off x="1331640" y="2748920"/>
            <a:ext cx="5038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spc="10" dirty="0">
                <a:latin typeface="Times New Roman" panose="02020603050405020304" pitchFamily="18" charset="0"/>
                <a:ea typeface="Georgia" panose="02040502050405020303" pitchFamily="18" charset="0"/>
              </a:rPr>
              <a:t>Micr</a:t>
            </a:r>
            <a:r>
              <a:rPr lang="es-ES" sz="2000" b="1" dirty="0">
                <a:latin typeface="Times New Roman" panose="02020603050405020304" pitchFamily="18" charset="0"/>
                <a:ea typeface="Georgia" panose="02040502050405020303" pitchFamily="18" charset="0"/>
              </a:rPr>
              <a:t>ó</a:t>
            </a:r>
            <a:r>
              <a:rPr lang="es-ES" sz="2000" b="1" spc="615" dirty="0">
                <a:latin typeface="Times New Roman" panose="02020603050405020304" pitchFamily="18" charset="0"/>
                <a:ea typeface="Georgia" panose="02040502050405020303" pitchFamily="18" charset="0"/>
              </a:rPr>
              <a:t>n</a:t>
            </a:r>
            <a:r>
              <a:rPr lang="es-ES" sz="2000" spc="-50" dirty="0">
                <a:latin typeface="Times New Roman" panose="02020603050405020304" pitchFamily="18" charset="0"/>
                <a:ea typeface="Georgia" panose="02040502050405020303" pitchFamily="18" charset="0"/>
              </a:rPr>
              <a:t>(</a:t>
            </a:r>
            <a:r>
              <a:rPr lang="es-ES" sz="2000" spc="45" dirty="0">
                <a:latin typeface="Symbol" panose="05050102010706020507" pitchFamily="18" charset="2"/>
                <a:ea typeface="Georgia" panose="02040502050405020303" pitchFamily="18" charset="0"/>
                <a:cs typeface="Symbol" panose="05050102010706020507" pitchFamily="18" charset="2"/>
              </a:rPr>
              <a:t>m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):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unidad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medida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las</a:t>
            </a:r>
            <a:r>
              <a:rPr lang="es-ES" sz="2000" spc="1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part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í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culas</a:t>
            </a:r>
            <a:endParaRPr lang="es-AR" sz="2000" dirty="0"/>
          </a:p>
        </p:txBody>
      </p:sp>
      <p:sp>
        <p:nvSpPr>
          <p:cNvPr id="8" name="Rectángulo 7"/>
          <p:cNvSpPr/>
          <p:nvPr/>
        </p:nvSpPr>
        <p:spPr>
          <a:xfrm>
            <a:off x="3275856" y="3175539"/>
            <a:ext cx="2559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1000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micrones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=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1</a:t>
            </a:r>
            <a:r>
              <a:rPr lang="es-ES" sz="2000" spc="35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mm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59632" y="3718773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Capacidad</a:t>
            </a:r>
            <a:r>
              <a:rPr lang="es-ES" sz="2000" b="1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de</a:t>
            </a:r>
            <a:r>
              <a:rPr lang="es-ES" sz="2000" b="1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b="1" spc="5" dirty="0">
                <a:latin typeface="Times New Roman" panose="02020603050405020304" pitchFamily="18" charset="0"/>
                <a:ea typeface="Georgia" panose="02040502050405020303" pitchFamily="18" charset="0"/>
              </a:rPr>
              <a:t>caudal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: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depende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del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di</a:t>
            </a:r>
            <a:r>
              <a:rPr lang="es-ES" sz="2000" spc="60" dirty="0">
                <a:latin typeface="Times New Roman" panose="02020603050405020304" pitchFamily="18" charset="0"/>
                <a:ea typeface="Georgia" panose="02040502050405020303" pitchFamily="18" charset="0"/>
              </a:rPr>
              <a:t>á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metro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del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filtro,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el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elemento</a:t>
            </a: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AR" sz="2000" dirty="0"/>
          </a:p>
        </p:txBody>
      </p:sp>
      <p:sp>
        <p:nvSpPr>
          <p:cNvPr id="10" name="Rectángulo 9"/>
          <p:cNvSpPr/>
          <p:nvPr/>
        </p:nvSpPr>
        <p:spPr>
          <a:xfrm>
            <a:off x="3779912" y="4139788"/>
            <a:ext cx="3262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filtrante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y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la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calidad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del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000" spc="-10" dirty="0">
                <a:latin typeface="Times New Roman" panose="02020603050405020304" pitchFamily="18" charset="0"/>
                <a:ea typeface="Georgia" panose="02040502050405020303" pitchFamily="18" charset="0"/>
              </a:rPr>
              <a:t>agua.</a:t>
            </a:r>
            <a:r>
              <a:rPr lang="es-ES" sz="2000" spc="10" dirty="0"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06949" y="4725144"/>
            <a:ext cx="6189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Pérdida de presión</a:t>
            </a:r>
            <a:r>
              <a:rPr kumimoji="0" lang="es-ES" alt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 se divide en dos categorías principales </a:t>
            </a:r>
            <a:endParaRPr kumimoji="0" lang="es-AR" altLang="es-A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30805" y="5229200"/>
            <a:ext cx="63815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1.Pérdida a máximo caudal cuando el filtro esta limpio.(2-3m)</a:t>
            </a:r>
            <a:endParaRPr kumimoji="0" lang="es-AR" altLang="es-A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75656" y="5641503"/>
            <a:ext cx="6393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2.Presión Diferencial </a:t>
            </a:r>
            <a:r>
              <a:rPr kumimoji="0" lang="es-ES" alt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D</a:t>
            </a:r>
            <a:r>
              <a:rPr kumimoji="0" lang="es-ES" altLang="es-A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P. (5-7m es normal, cuando se ensucia)</a:t>
            </a:r>
            <a:endParaRPr kumimoji="0" lang="es-AR" altLang="es-A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835696" y="332656"/>
            <a:ext cx="4443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spc="30" dirty="0" smtClean="0">
                <a:latin typeface="Arial" panose="020B0604020202020204" pitchFamily="34" charset="0"/>
                <a:ea typeface="Georgia" panose="02040502050405020303" pitchFamily="18" charset="0"/>
              </a:rPr>
              <a:t>Tam</a:t>
            </a:r>
            <a:r>
              <a:rPr lang="es-ES" sz="3200" b="1" spc="-115" dirty="0" smtClean="0">
                <a:latin typeface="Arial" panose="020B0604020202020204" pitchFamily="34" charset="0"/>
                <a:ea typeface="Georgia" panose="02040502050405020303" pitchFamily="18" charset="0"/>
              </a:rPr>
              <a:t>a</a:t>
            </a:r>
            <a:r>
              <a:rPr lang="es-ES" sz="3200" b="1" spc="-35" dirty="0" smtClean="0">
                <a:latin typeface="Arial" panose="020B0604020202020204" pitchFamily="34" charset="0"/>
                <a:ea typeface="Georgia" panose="02040502050405020303" pitchFamily="18" charset="0"/>
              </a:rPr>
              <a:t>ñ</a:t>
            </a:r>
            <a:r>
              <a:rPr lang="es-ES" sz="3200" b="1" spc="5" dirty="0" smtClean="0">
                <a:latin typeface="Arial" panose="020B0604020202020204" pitchFamily="34" charset="0"/>
                <a:ea typeface="Georgia" panose="02040502050405020303" pitchFamily="18" charset="0"/>
              </a:rPr>
              <a:t>o</a:t>
            </a:r>
            <a:r>
              <a:rPr lang="es-ES" sz="3200" b="1" spc="-40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5" dirty="0">
                <a:latin typeface="Arial" panose="020B0604020202020204" pitchFamily="34" charset="0"/>
                <a:ea typeface="Georgia" panose="02040502050405020303" pitchFamily="18" charset="0"/>
              </a:rPr>
              <a:t>de</a:t>
            </a:r>
            <a:r>
              <a:rPr lang="es-ES" sz="3200" b="1" spc="-4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5" dirty="0" smtClean="0">
                <a:latin typeface="Arial" panose="020B0604020202020204" pitchFamily="34" charset="0"/>
                <a:ea typeface="Georgia" panose="02040502050405020303" pitchFamily="18" charset="0"/>
              </a:rPr>
              <a:t>par</a:t>
            </a:r>
            <a:r>
              <a:rPr lang="es-ES" sz="3200" b="1" spc="-65" dirty="0" smtClean="0">
                <a:latin typeface="Arial" panose="020B0604020202020204" pitchFamily="34" charset="0"/>
                <a:ea typeface="Georgia" panose="02040502050405020303" pitchFamily="18" charset="0"/>
              </a:rPr>
              <a:t>t</a:t>
            </a:r>
            <a:r>
              <a:rPr lang="es-ES" sz="3200" b="1" spc="35" dirty="0" smtClean="0">
                <a:latin typeface="Arial" panose="020B0604020202020204" pitchFamily="34" charset="0"/>
                <a:ea typeface="Georgia" panose="02040502050405020303" pitchFamily="18" charset="0"/>
              </a:rPr>
              <a:t>í</a:t>
            </a:r>
            <a:r>
              <a:rPr lang="es-ES" sz="3200" b="1" spc="-30" dirty="0" smtClean="0">
                <a:latin typeface="Arial" panose="020B0604020202020204" pitchFamily="34" charset="0"/>
                <a:ea typeface="Georgia" panose="02040502050405020303" pitchFamily="18" charset="0"/>
              </a:rPr>
              <a:t>culas</a:t>
            </a:r>
            <a:r>
              <a:rPr lang="es-ES" sz="3200" b="1" spc="10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endParaRPr lang="es-AR" sz="3200" dirty="0"/>
          </a:p>
        </p:txBody>
      </p:sp>
      <p:sp>
        <p:nvSpPr>
          <p:cNvPr id="4" name="Rectángulo 3"/>
          <p:cNvSpPr/>
          <p:nvPr/>
        </p:nvSpPr>
        <p:spPr>
          <a:xfrm>
            <a:off x="6108495" y="332656"/>
            <a:ext cx="277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spc="-30" dirty="0">
                <a:latin typeface="Arial" panose="020B0604020202020204" pitchFamily="34" charset="0"/>
                <a:ea typeface="Georgia" panose="02040502050405020303" pitchFamily="18" charset="0"/>
              </a:rPr>
              <a:t>y</a:t>
            </a:r>
            <a:r>
              <a:rPr lang="es-ES" sz="3200" b="1" spc="1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30" dirty="0">
                <a:latin typeface="Arial" panose="020B0604020202020204" pitchFamily="34" charset="0"/>
                <a:ea typeface="Georgia" panose="02040502050405020303" pitchFamily="18" charset="0"/>
              </a:rPr>
              <a:t>su</a:t>
            </a:r>
            <a:r>
              <a:rPr lang="es-ES" sz="3200" b="1" spc="1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30" dirty="0">
                <a:latin typeface="Arial" panose="020B0604020202020204" pitchFamily="34" charset="0"/>
                <a:ea typeface="Georgia" panose="02040502050405020303" pitchFamily="18" charset="0"/>
              </a:rPr>
              <a:t>relac</a:t>
            </a:r>
            <a:r>
              <a:rPr lang="es-ES" sz="3200" b="1" spc="45" dirty="0">
                <a:latin typeface="Arial" panose="020B0604020202020204" pitchFamily="34" charset="0"/>
                <a:ea typeface="Georgia" panose="02040502050405020303" pitchFamily="18" charset="0"/>
              </a:rPr>
              <a:t>i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ó</a:t>
            </a:r>
            <a:r>
              <a:rPr lang="es-ES" sz="3200" b="1" spc="-35" dirty="0">
                <a:latin typeface="Arial" panose="020B0604020202020204" pitchFamily="34" charset="0"/>
                <a:ea typeface="Georgia" panose="02040502050405020303" pitchFamily="18" charset="0"/>
              </a:rPr>
              <a:t>n</a:t>
            </a:r>
            <a:r>
              <a:rPr lang="es-ES" sz="3200" b="1" spc="-4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endParaRPr lang="es-AR" sz="3200" dirty="0"/>
          </a:p>
        </p:txBody>
      </p:sp>
      <p:sp>
        <p:nvSpPr>
          <p:cNvPr id="5" name="Rectángulo 4"/>
          <p:cNvSpPr/>
          <p:nvPr/>
        </p:nvSpPr>
        <p:spPr>
          <a:xfrm>
            <a:off x="2051720" y="836712"/>
            <a:ext cx="6519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3200" b="1" spc="-20" dirty="0">
                <a:latin typeface="Arial" panose="020B0604020202020204" pitchFamily="34" charset="0"/>
                <a:ea typeface="Georgia" panose="02040502050405020303" pitchFamily="18" charset="0"/>
              </a:rPr>
              <a:t>equivalente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20" dirty="0">
                <a:latin typeface="Arial" panose="020B0604020202020204" pitchFamily="34" charset="0"/>
                <a:ea typeface="Georgia" panose="02040502050405020303" pitchFamily="18" charset="0"/>
              </a:rPr>
              <a:t>en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20" dirty="0" err="1">
                <a:latin typeface="Arial" panose="020B0604020202020204" pitchFamily="34" charset="0"/>
                <a:ea typeface="Georgia" panose="02040502050405020303" pitchFamily="18" charset="0"/>
              </a:rPr>
              <a:t>Mesh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20" dirty="0">
                <a:latin typeface="Arial" panose="020B0604020202020204" pitchFamily="34" charset="0"/>
                <a:ea typeface="Georgia" panose="02040502050405020303" pitchFamily="18" charset="0"/>
              </a:rPr>
              <a:t>y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20" dirty="0">
                <a:latin typeface="Arial" panose="020B0604020202020204" pitchFamily="34" charset="0"/>
                <a:ea typeface="Georgia" panose="02040502050405020303" pitchFamily="18" charset="0"/>
              </a:rPr>
              <a:t>Micras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3200" b="1" spc="-95" dirty="0">
                <a:latin typeface="Arial" panose="020B0604020202020204" pitchFamily="34" charset="0"/>
                <a:ea typeface="Georgia" panose="02040502050405020303" pitchFamily="18" charset="0"/>
              </a:rPr>
              <a:t>(</a:t>
            </a:r>
            <a:r>
              <a:rPr lang="es-ES" sz="3200" b="1" spc="35" dirty="0">
                <a:latin typeface="Arial" panose="020B0604020202020204" pitchFamily="34" charset="0"/>
                <a:ea typeface="Georgia" panose="02040502050405020303" pitchFamily="18" charset="0"/>
              </a:rPr>
              <a:t>µ</a:t>
            </a:r>
            <a:r>
              <a:rPr lang="es-ES" sz="3200" b="1" dirty="0">
                <a:latin typeface="Arial" panose="020B0604020202020204" pitchFamily="34" charset="0"/>
                <a:ea typeface="Georgia" panose="02040502050405020303" pitchFamily="18" charset="0"/>
              </a:rPr>
              <a:t>)</a:t>
            </a:r>
            <a:endParaRPr lang="es-E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31640" y="1602377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b="1" spc="25" dirty="0" smtClean="0">
                <a:latin typeface="Arial" panose="020B0604020202020204" pitchFamily="34" charset="0"/>
                <a:ea typeface="Georgia" panose="02040502050405020303" pitchFamily="18" charset="0"/>
              </a:rPr>
              <a:t>Materia</a:t>
            </a:r>
            <a:r>
              <a:rPr lang="es-ES" sz="2000" b="1" spc="12545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2000" b="1" spc="20" dirty="0" smtClean="0">
                <a:latin typeface="Arial" panose="020B0604020202020204" pitchFamily="34" charset="0"/>
                <a:ea typeface="Georgia" panose="02040502050405020303" pitchFamily="18" charset="0"/>
              </a:rPr>
              <a:t>Tama</a:t>
            </a:r>
            <a:r>
              <a:rPr lang="es-ES" sz="2000" b="1" spc="15" dirty="0" smtClean="0">
                <a:latin typeface="Arial" panose="020B0604020202020204" pitchFamily="34" charset="0"/>
                <a:ea typeface="Georgia" panose="02040502050405020303" pitchFamily="18" charset="0"/>
              </a:rPr>
              <a:t>ñ</a:t>
            </a:r>
            <a:r>
              <a:rPr lang="es-ES" sz="2000" b="1" spc="5" dirty="0" smtClean="0">
                <a:latin typeface="Arial" panose="020B0604020202020204" pitchFamily="34" charset="0"/>
                <a:ea typeface="Georgia" panose="02040502050405020303" pitchFamily="18" charset="0"/>
              </a:rPr>
              <a:t>o</a:t>
            </a:r>
            <a:r>
              <a:rPr lang="es-ES" sz="2000" b="1" spc="10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2000" b="1" spc="5" dirty="0">
                <a:latin typeface="Arial" panose="020B0604020202020204" pitchFamily="34" charset="0"/>
                <a:ea typeface="Georgia" panose="02040502050405020303" pitchFamily="18" charset="0"/>
              </a:rPr>
              <a:t>en</a:t>
            </a:r>
            <a:r>
              <a:rPr lang="es-ES" sz="2000" b="1" spc="1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sz="2000" b="1" spc="5" dirty="0">
                <a:latin typeface="Arial" panose="020B0604020202020204" pitchFamily="34" charset="0"/>
                <a:ea typeface="Georgia" panose="02040502050405020303" pitchFamily="18" charset="0"/>
              </a:rPr>
              <a:t>Micrones</a:t>
            </a:r>
            <a:r>
              <a:rPr lang="es-ES" sz="2000" b="1" spc="1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54506" y="1602377"/>
            <a:ext cx="2341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b="1" spc="10" dirty="0" err="1">
                <a:latin typeface="Arial" panose="020B0604020202020204" pitchFamily="34" charset="0"/>
                <a:ea typeface="Georgia" panose="02040502050405020303" pitchFamily="18" charset="0"/>
              </a:rPr>
              <a:t>Mesh</a:t>
            </a:r>
            <a:r>
              <a:rPr lang="es-ES" sz="2000" b="1" spc="10" dirty="0">
                <a:latin typeface="Arial" panose="020B0604020202020204" pitchFamily="34" charset="0"/>
                <a:ea typeface="Georgia" panose="02040502050405020303" pitchFamily="18" charset="0"/>
              </a:rPr>
              <a:t> equivalente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15616" y="2183377"/>
            <a:ext cx="218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-5" dirty="0">
                <a:latin typeface="Arial" panose="020B0604020202020204" pitchFamily="34" charset="0"/>
                <a:ea typeface="Georgia" panose="02040502050405020303" pitchFamily="18" charset="0"/>
              </a:rPr>
              <a:t>Arena</a:t>
            </a:r>
            <a:r>
              <a:rPr lang="es-ES" b="1" spc="-2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5" dirty="0">
                <a:latin typeface="Arial" panose="020B0604020202020204" pitchFamily="34" charset="0"/>
                <a:ea typeface="Georgia" panose="02040502050405020303" pitchFamily="18" charset="0"/>
              </a:rPr>
              <a:t>muy</a:t>
            </a:r>
            <a:r>
              <a:rPr lang="es-ES" b="1" spc="-2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5" dirty="0">
                <a:latin typeface="Arial" panose="020B0604020202020204" pitchFamily="34" charset="0"/>
                <a:ea typeface="Georgia" panose="02040502050405020303" pitchFamily="18" charset="0"/>
              </a:rPr>
              <a:t>gruesa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1115616" y="2564904"/>
            <a:ext cx="1674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spc="-15" dirty="0" smtClean="0">
                <a:latin typeface="Arial" panose="020B0604020202020204" pitchFamily="34" charset="0"/>
                <a:ea typeface="Georgia" panose="02040502050405020303" pitchFamily="18" charset="0"/>
              </a:rPr>
              <a:t>Arena Gruesa</a:t>
            </a:r>
          </a:p>
          <a:p>
            <a:endParaRPr lang="es-AR" dirty="0"/>
          </a:p>
        </p:txBody>
      </p:sp>
      <p:sp>
        <p:nvSpPr>
          <p:cNvPr id="10" name="Rectángulo 9"/>
          <p:cNvSpPr/>
          <p:nvPr/>
        </p:nvSpPr>
        <p:spPr>
          <a:xfrm>
            <a:off x="1115616" y="2998693"/>
            <a:ext cx="2546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-15" dirty="0" smtClean="0">
                <a:latin typeface="Arial" panose="020B0604020202020204" pitchFamily="34" charset="0"/>
                <a:ea typeface="Georgia" panose="02040502050405020303" pitchFamily="18" charset="0"/>
              </a:rPr>
              <a:t>Arena medianamente </a:t>
            </a:r>
          </a:p>
          <a:p>
            <a:pPr>
              <a:spcAft>
                <a:spcPts val="0"/>
              </a:spcAft>
            </a:pPr>
            <a:r>
              <a:rPr lang="es-ES" b="1" spc="-15" dirty="0" smtClean="0">
                <a:latin typeface="Arial" panose="020B0604020202020204" pitchFamily="34" charset="0"/>
                <a:ea typeface="Georgia" panose="02040502050405020303" pitchFamily="18" charset="0"/>
              </a:rPr>
              <a:t>Gruesa</a:t>
            </a:r>
            <a:r>
              <a:rPr lang="es-ES" b="1" spc="55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46276" y="3707740"/>
            <a:ext cx="129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-10" dirty="0">
                <a:latin typeface="Arial" panose="020B0604020202020204" pitchFamily="34" charset="0"/>
                <a:ea typeface="Georgia" panose="02040502050405020303" pitchFamily="18" charset="0"/>
              </a:rPr>
              <a:t>Arena</a:t>
            </a:r>
            <a:r>
              <a:rPr lang="es-ES" b="1" spc="-2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10" dirty="0">
                <a:latin typeface="Arial" panose="020B0604020202020204" pitchFamily="34" charset="0"/>
                <a:ea typeface="Georgia" panose="02040502050405020303" pitchFamily="18" charset="0"/>
              </a:rPr>
              <a:t>fina</a:t>
            </a:r>
            <a:endParaRPr lang="es-AR" dirty="0"/>
          </a:p>
        </p:txBody>
      </p:sp>
      <p:sp>
        <p:nvSpPr>
          <p:cNvPr id="12" name="Rectángulo 11"/>
          <p:cNvSpPr/>
          <p:nvPr/>
        </p:nvSpPr>
        <p:spPr>
          <a:xfrm>
            <a:off x="1115616" y="4139788"/>
            <a:ext cx="1896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-15" dirty="0" smtClean="0">
                <a:latin typeface="Arial" panose="020B0604020202020204" pitchFamily="34" charset="0"/>
                <a:ea typeface="Georgia" panose="02040502050405020303" pitchFamily="18" charset="0"/>
              </a:rPr>
              <a:t>Arena muy fina</a:t>
            </a:r>
            <a:r>
              <a:rPr lang="es-ES" b="1" spc="55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166475" y="4643844"/>
            <a:ext cx="741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Limo</a:t>
            </a:r>
            <a:endParaRPr lang="es-AR" dirty="0"/>
          </a:p>
        </p:txBody>
      </p:sp>
      <p:sp>
        <p:nvSpPr>
          <p:cNvPr id="14" name="Rectángulo 13"/>
          <p:cNvSpPr/>
          <p:nvPr/>
        </p:nvSpPr>
        <p:spPr>
          <a:xfrm>
            <a:off x="1187624" y="507589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Georgia" panose="02040502050405020303" pitchFamily="18" charset="0"/>
              </a:rPr>
              <a:t>Arcilla</a:t>
            </a:r>
            <a:endParaRPr lang="es-AR" dirty="0"/>
          </a:p>
        </p:txBody>
      </p:sp>
      <p:sp>
        <p:nvSpPr>
          <p:cNvPr id="15" name="Rectángulo 14"/>
          <p:cNvSpPr/>
          <p:nvPr/>
        </p:nvSpPr>
        <p:spPr>
          <a:xfrm>
            <a:off x="4149737" y="2183377"/>
            <a:ext cx="374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-5" dirty="0">
                <a:latin typeface="Arial" panose="020B0604020202020204" pitchFamily="34" charset="0"/>
                <a:ea typeface="Georgia" panose="02040502050405020303" pitchFamily="18" charset="0"/>
              </a:rPr>
              <a:t>1000</a:t>
            </a:r>
            <a:r>
              <a:rPr lang="es-ES" b="1" spc="-2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335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25" dirty="0">
                <a:latin typeface="Arial" panose="020B0604020202020204" pitchFamily="34" charset="0"/>
                <a:ea typeface="Georgia" panose="02040502050405020303" pitchFamily="18" charset="0"/>
              </a:rPr>
              <a:t>200</a:t>
            </a:r>
            <a:r>
              <a:rPr lang="es-ES" b="1" spc="12500" dirty="0">
                <a:latin typeface="Arial" panose="020B0604020202020204" pitchFamily="34" charset="0"/>
                <a:ea typeface="Georgia" panose="02040502050405020303" pitchFamily="18" charset="0"/>
              </a:rPr>
              <a:t>0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10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4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18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270492" y="2502767"/>
            <a:ext cx="367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500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25" dirty="0">
                <a:latin typeface="Arial" panose="020B0604020202020204" pitchFamily="34" charset="0"/>
                <a:ea typeface="Georgia" panose="02040502050405020303" pitchFamily="18" charset="0"/>
              </a:rPr>
              <a:t>100</a:t>
            </a:r>
            <a:r>
              <a:rPr lang="es-ES" b="1" spc="12650" dirty="0">
                <a:latin typeface="Arial" panose="020B0604020202020204" pitchFamily="34" charset="0"/>
                <a:ea typeface="Georgia" panose="02040502050405020303" pitchFamily="18" charset="0"/>
              </a:rPr>
              <a:t>0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18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40" dirty="0">
                <a:latin typeface="Arial" panose="020B0604020202020204" pitchFamily="34" charset="0"/>
                <a:ea typeface="Georgia" panose="02040502050405020303" pitchFamily="18" charset="0"/>
              </a:rPr>
              <a:t>35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07040" y="2971626"/>
            <a:ext cx="3602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250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50</a:t>
            </a:r>
            <a:r>
              <a:rPr lang="es-ES" b="1" spc="12985" dirty="0">
                <a:latin typeface="Arial" panose="020B0604020202020204" pitchFamily="34" charset="0"/>
                <a:ea typeface="Georgia" panose="02040502050405020303" pitchFamily="18" charset="0"/>
              </a:rPr>
              <a:t>0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35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40" dirty="0">
                <a:latin typeface="Arial" panose="020B0604020202020204" pitchFamily="34" charset="0"/>
                <a:ea typeface="Georgia" panose="02040502050405020303" pitchFamily="18" charset="0"/>
              </a:rPr>
              <a:t>60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326081" y="3707740"/>
            <a:ext cx="370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100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25</a:t>
            </a:r>
            <a:r>
              <a:rPr lang="es-ES" b="1" spc="12835" dirty="0">
                <a:latin typeface="Arial" panose="020B0604020202020204" pitchFamily="34" charset="0"/>
                <a:ea typeface="Georgia" panose="02040502050405020303" pitchFamily="18" charset="0"/>
              </a:rPr>
              <a:t>0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60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40" dirty="0">
                <a:latin typeface="Arial" panose="020B0604020202020204" pitchFamily="34" charset="0"/>
                <a:ea typeface="Georgia" panose="02040502050405020303" pitchFamily="18" charset="0"/>
              </a:rPr>
              <a:t>160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432080" y="4149080"/>
            <a:ext cx="3668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50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4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-15" dirty="0">
                <a:latin typeface="Arial" panose="020B0604020202020204" pitchFamily="34" charset="0"/>
                <a:ea typeface="Georgia" panose="02040502050405020303" pitchFamily="18" charset="0"/>
              </a:rPr>
              <a:t>10</a:t>
            </a:r>
            <a:r>
              <a:rPr lang="es-ES" b="1" spc="12885" dirty="0">
                <a:latin typeface="Arial" panose="020B0604020202020204" pitchFamily="34" charset="0"/>
                <a:ea typeface="Georgia" panose="02040502050405020303" pitchFamily="18" charset="0"/>
              </a:rPr>
              <a:t>0</a:t>
            </a: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160</a:t>
            </a:r>
            <a:r>
              <a:rPr lang="es-ES" b="1" spc="-95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410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10" dirty="0">
                <a:latin typeface="Arial" panose="020B0604020202020204" pitchFamily="34" charset="0"/>
                <a:ea typeface="Georgia" panose="02040502050405020303" pitchFamily="18" charset="0"/>
              </a:rPr>
              <a:t>270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48480" y="4643844"/>
            <a:ext cx="815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2</a:t>
            </a:r>
            <a:r>
              <a:rPr lang="es-ES" b="1" spc="-20" dirty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335" dirty="0">
                <a:latin typeface="Arial" panose="020B0604020202020204" pitchFamily="34" charset="0"/>
                <a:ea typeface="Georgia" panose="02040502050405020303" pitchFamily="18" charset="0"/>
              </a:rPr>
              <a:t>–</a:t>
            </a:r>
            <a:r>
              <a:rPr lang="es-ES" b="1" spc="35" dirty="0">
                <a:latin typeface="Arial" panose="020B0604020202020204" pitchFamily="34" charset="0"/>
                <a:ea typeface="Georgia" panose="02040502050405020303" pitchFamily="18" charset="0"/>
              </a:rPr>
              <a:t>50</a:t>
            </a:r>
            <a:endParaRPr lang="es-AR" dirty="0"/>
          </a:p>
        </p:txBody>
      </p:sp>
      <p:sp>
        <p:nvSpPr>
          <p:cNvPr id="21" name="Rectángulo 20"/>
          <p:cNvSpPr/>
          <p:nvPr/>
        </p:nvSpPr>
        <p:spPr>
          <a:xfrm>
            <a:off x="4645362" y="5085184"/>
            <a:ext cx="50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spc="-25" dirty="0" smtClean="0">
                <a:latin typeface="Arial" panose="020B0604020202020204" pitchFamily="34" charset="0"/>
                <a:ea typeface="Georgia" panose="02040502050405020303" pitchFamily="18" charset="0"/>
              </a:rPr>
              <a:t>&lt;</a:t>
            </a:r>
            <a:r>
              <a:rPr lang="es-ES" b="1" spc="-20" dirty="0" smtClean="0">
                <a:latin typeface="Arial" panose="020B0604020202020204" pitchFamily="34" charset="0"/>
                <a:ea typeface="Georgia" panose="02040502050405020303" pitchFamily="18" charset="0"/>
              </a:rPr>
              <a:t> </a:t>
            </a:r>
            <a:r>
              <a:rPr lang="es-ES" b="1" spc="-25" dirty="0">
                <a:latin typeface="Arial" panose="020B0604020202020204" pitchFamily="34" charset="0"/>
                <a:ea typeface="Georgia" panose="02040502050405020303" pitchFamily="18" charset="0"/>
              </a:rPr>
              <a:t>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127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2957388" y="115888"/>
            <a:ext cx="2187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AR" altLang="es-ES" i="1">
                <a:solidFill>
                  <a:srgbClr val="000000"/>
                </a:solidFill>
                <a:latin typeface="Tahoma" panose="020B0604030504040204" pitchFamily="34" charset="0"/>
              </a:rPr>
              <a:t>HIDROCICLÓN</a:t>
            </a:r>
            <a:endParaRPr lang="es-ES" altLang="es-ES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 descr="Fil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5" y="981075"/>
            <a:ext cx="3892550" cy="457200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09975" y="981075"/>
            <a:ext cx="4354513" cy="2133600"/>
            <a:chOff x="2832" y="1056"/>
            <a:chExt cx="2743" cy="1344"/>
          </a:xfrm>
        </p:grpSpPr>
        <p:sp>
          <p:nvSpPr>
            <p:cNvPr id="6" name="Rectangle 5" descr="Lienzo"/>
            <p:cNvSpPr>
              <a:spLocks noChangeArrowheads="1"/>
            </p:cNvSpPr>
            <p:nvPr/>
          </p:nvSpPr>
          <p:spPr bwMode="auto">
            <a:xfrm>
              <a:off x="2832" y="1056"/>
              <a:ext cx="2736" cy="134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2000" b="1">
                <a:latin typeface="Arial" panose="020B0604020202020204" pitchFamily="34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832" y="1104"/>
              <a:ext cx="27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Elimina partículas </a:t>
              </a: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  <a:sym typeface="UniversalMath1 BT" panose="05050102010205020602" pitchFamily="18" charset="2"/>
                </a:rPr>
                <a:t></a:t>
              </a: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200 mesh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22" y="1670"/>
              <a:ext cx="2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Perdida de carga 7 – 8 m.c.a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928" y="2054"/>
              <a:ext cx="22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Aguas abajo. Filtro Malla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07225"/>
              </p:ext>
            </p:extLst>
          </p:nvPr>
        </p:nvGraphicFramePr>
        <p:xfrm>
          <a:off x="5664075" y="3787775"/>
          <a:ext cx="27559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orelPhotoPaint.Image.10" r:id="rId5" imgW="2755556" imgH="2146032" progId="CorelPhotoPaint.Image.10">
                  <p:embed/>
                </p:oleObj>
              </mc:Choice>
              <mc:Fallback>
                <p:oleObj name="CorelPhotoPaint.Image.10" r:id="rId5" imgW="2755556" imgH="2146032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075" y="3787775"/>
                        <a:ext cx="27559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AutoShape 10"/>
          <p:cNvCxnSpPr>
            <a:cxnSpLocks noChangeShapeType="1"/>
            <a:stCxn id="6" idx="2"/>
          </p:cNvCxnSpPr>
          <p:nvPr/>
        </p:nvCxnSpPr>
        <p:spPr bwMode="auto">
          <a:xfrm rot="16200000" flipH="1">
            <a:off x="6575300" y="3321050"/>
            <a:ext cx="673100" cy="26035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152775" y="1438275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1_5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9" y="333375"/>
            <a:ext cx="35496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8-11-06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3375"/>
            <a:ext cx="354806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8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40" y="260350"/>
            <a:ext cx="3644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00_74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96" y="260350"/>
            <a:ext cx="3644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2789933" y="260350"/>
            <a:ext cx="269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AR" altLang="es-ES" i="1">
                <a:solidFill>
                  <a:srgbClr val="000000"/>
                </a:solidFill>
                <a:latin typeface="Tahoma" panose="020B0604030504040204" pitchFamily="34" charset="0"/>
              </a:rPr>
              <a:t>FILTRO DE ARENA</a:t>
            </a:r>
            <a:endParaRPr lang="es-ES" altLang="es-ES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7800"/>
            <a:ext cx="3886200" cy="3706813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648099"/>
              </p:ext>
            </p:extLst>
          </p:nvPr>
        </p:nvGraphicFramePr>
        <p:xfrm>
          <a:off x="4975920" y="3060700"/>
          <a:ext cx="36449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CorelPhotoPaint.Image.10" r:id="rId4" imgW="3644444" imgH="2400000" progId="CorelPhotoPaint.Image.10">
                  <p:embed/>
                </p:oleObj>
              </mc:Choice>
              <mc:Fallback>
                <p:oleObj name="CorelPhotoPaint.Image.10" r:id="rId4" imgW="3644444" imgH="2400000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920" y="3060700"/>
                        <a:ext cx="36449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518720" y="1109663"/>
            <a:ext cx="4343400" cy="1565275"/>
            <a:chOff x="2832" y="720"/>
            <a:chExt cx="2736" cy="1776"/>
          </a:xfrm>
        </p:grpSpPr>
        <p:sp>
          <p:nvSpPr>
            <p:cNvPr id="7" name="Rectangle 7" descr="Lienzo"/>
            <p:cNvSpPr>
              <a:spLocks noChangeArrowheads="1"/>
            </p:cNvSpPr>
            <p:nvPr/>
          </p:nvSpPr>
          <p:spPr bwMode="auto">
            <a:xfrm>
              <a:off x="2832" y="720"/>
              <a:ext cx="2736" cy="1776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CC0000"/>
                </a:buClr>
                <a:buSzPct val="150000"/>
              </a:pPr>
              <a:endParaRPr lang="en-US" altLang="es-ES" sz="2400">
                <a:solidFill>
                  <a:srgbClr val="000000"/>
                </a:solidFill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28" y="768"/>
              <a:ext cx="22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Algas y materia orgánica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928" y="1304"/>
              <a:ext cx="26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Pérdidas de carga 2 – 3 m.c.a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928" y="1794"/>
              <a:ext cx="19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Limpieza  4 – 6 m.c.a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909120" y="16002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5400000">
            <a:off x="4937820" y="26797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133623" y="899428"/>
            <a:ext cx="1577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400" spc="-5" dirty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Entrada</a:t>
            </a:r>
            <a:r>
              <a:rPr lang="es-ES" sz="2400" dirty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s-ES" sz="2400" spc="-5" dirty="0" smtClean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de </a:t>
            </a:r>
          </a:p>
          <a:p>
            <a:pPr>
              <a:spcAft>
                <a:spcPts val="0"/>
              </a:spcAft>
            </a:pPr>
            <a:r>
              <a:rPr lang="es-ES" sz="2400" spc="-5" dirty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a</a:t>
            </a:r>
            <a:r>
              <a:rPr lang="es-ES" sz="2400" spc="-5" dirty="0" smtClean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gua sucia</a:t>
            </a:r>
            <a:r>
              <a:rPr lang="es-ES" sz="2400" dirty="0" smtClean="0">
                <a:solidFill>
                  <a:srgbClr val="EEB5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es-ES" sz="2400" dirty="0">
              <a:solidFill>
                <a:srgbClr val="EEB5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725094" y="1621060"/>
            <a:ext cx="190500" cy="457200"/>
          </a:xfrm>
          <a:custGeom>
            <a:avLst/>
            <a:gdLst>
              <a:gd name="T0" fmla="+- 0 6785 6680"/>
              <a:gd name="T1" fmla="*/ T0 w 300"/>
              <a:gd name="T2" fmla="+- 0 3865 3865"/>
              <a:gd name="T3" fmla="*/ 3865 h 720"/>
              <a:gd name="T4" fmla="+- 0 6785 6680"/>
              <a:gd name="T5" fmla="*/ T4 w 300"/>
              <a:gd name="T6" fmla="+- 0 4285 3865"/>
              <a:gd name="T7" fmla="*/ 4285 h 720"/>
              <a:gd name="T8" fmla="+- 0 6680 6680"/>
              <a:gd name="T9" fmla="*/ T8 w 300"/>
              <a:gd name="T10" fmla="+- 0 4285 3865"/>
              <a:gd name="T11" fmla="*/ 4285 h 720"/>
              <a:gd name="T12" fmla="+- 0 6830 6680"/>
              <a:gd name="T13" fmla="*/ T12 w 300"/>
              <a:gd name="T14" fmla="+- 0 4585 3865"/>
              <a:gd name="T15" fmla="*/ 4585 h 720"/>
              <a:gd name="T16" fmla="+- 0 6980 6680"/>
              <a:gd name="T17" fmla="*/ T16 w 300"/>
              <a:gd name="T18" fmla="+- 0 4285 3865"/>
              <a:gd name="T19" fmla="*/ 4285 h 720"/>
              <a:gd name="T20" fmla="+- 0 6875 6680"/>
              <a:gd name="T21" fmla="*/ T20 w 300"/>
              <a:gd name="T22" fmla="+- 0 4285 3865"/>
              <a:gd name="T23" fmla="*/ 4285 h 720"/>
              <a:gd name="T24" fmla="+- 0 6875 6680"/>
              <a:gd name="T25" fmla="*/ T24 w 300"/>
              <a:gd name="T26" fmla="+- 0 3865 3865"/>
              <a:gd name="T27" fmla="*/ 3865 h 7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300" h="720">
                <a:moveTo>
                  <a:pt x="105" y="0"/>
                </a:moveTo>
                <a:lnTo>
                  <a:pt x="105" y="420"/>
                </a:lnTo>
                <a:lnTo>
                  <a:pt x="0" y="420"/>
                </a:lnTo>
                <a:lnTo>
                  <a:pt x="150" y="720"/>
                </a:lnTo>
                <a:lnTo>
                  <a:pt x="300" y="420"/>
                </a:lnTo>
                <a:lnTo>
                  <a:pt x="195" y="420"/>
                </a:lnTo>
                <a:lnTo>
                  <a:pt x="195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115994" y="1500410"/>
            <a:ext cx="95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Entrada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5048944" y="1687735"/>
            <a:ext cx="2971800" cy="419100"/>
          </a:xfrm>
          <a:custGeom>
            <a:avLst/>
            <a:gdLst>
              <a:gd name="T0" fmla="+- 0 11870 7190"/>
              <a:gd name="T1" fmla="*/ T0 w 4680"/>
              <a:gd name="T2" fmla="+- 0 3970 3970"/>
              <a:gd name="T3" fmla="*/ 3970 h 660"/>
              <a:gd name="T4" fmla="+- 0 7300 7190"/>
              <a:gd name="T5" fmla="*/ T4 w 4680"/>
              <a:gd name="T6" fmla="+- 0 4552 3970"/>
              <a:gd name="T7" fmla="*/ 4552 h 660"/>
              <a:gd name="T8" fmla="+- 0 7295 7190"/>
              <a:gd name="T9" fmla="*/ T8 w 4680"/>
              <a:gd name="T10" fmla="+- 0 4510 3970"/>
              <a:gd name="T11" fmla="*/ 4510 h 660"/>
              <a:gd name="T12" fmla="+- 0 7190 7190"/>
              <a:gd name="T13" fmla="*/ T12 w 4680"/>
              <a:gd name="T14" fmla="+- 0 4585 3970"/>
              <a:gd name="T15" fmla="*/ 4585 h 660"/>
              <a:gd name="T16" fmla="+- 0 7310 7190"/>
              <a:gd name="T17" fmla="*/ T16 w 4680"/>
              <a:gd name="T18" fmla="+- 0 4630 3970"/>
              <a:gd name="T19" fmla="*/ 4630 h 660"/>
              <a:gd name="T20" fmla="+- 0 7304 7190"/>
              <a:gd name="T21" fmla="*/ T20 w 4680"/>
              <a:gd name="T22" fmla="+- 0 4583 3970"/>
              <a:gd name="T23" fmla="*/ 4583 h 660"/>
              <a:gd name="T24" fmla="+- 0 11870 7190"/>
              <a:gd name="T25" fmla="*/ T24 w 4680"/>
              <a:gd name="T26" fmla="+- 0 4000 3970"/>
              <a:gd name="T27" fmla="*/ 4000 h 6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4680" h="660">
                <a:moveTo>
                  <a:pt x="4680" y="0"/>
                </a:moveTo>
                <a:lnTo>
                  <a:pt x="110" y="582"/>
                </a:lnTo>
                <a:lnTo>
                  <a:pt x="105" y="540"/>
                </a:lnTo>
                <a:lnTo>
                  <a:pt x="0" y="615"/>
                </a:lnTo>
                <a:lnTo>
                  <a:pt x="120" y="660"/>
                </a:lnTo>
                <a:lnTo>
                  <a:pt x="114" y="613"/>
                </a:lnTo>
                <a:lnTo>
                  <a:pt x="4680" y="3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5734744" y="2830735"/>
            <a:ext cx="2286000" cy="933450"/>
          </a:xfrm>
          <a:custGeom>
            <a:avLst/>
            <a:gdLst>
              <a:gd name="T0" fmla="+- 0 11855 8270"/>
              <a:gd name="T1" fmla="*/ T0 w 3600"/>
              <a:gd name="T2" fmla="+- 0 5770 5770"/>
              <a:gd name="T3" fmla="*/ 5770 h 1470"/>
              <a:gd name="T4" fmla="+- 0 8374 8270"/>
              <a:gd name="T5" fmla="*/ T4 w 3600"/>
              <a:gd name="T6" fmla="+- 0 7159 5770"/>
              <a:gd name="T7" fmla="*/ 7159 h 1470"/>
              <a:gd name="T8" fmla="+- 0 8360 8270"/>
              <a:gd name="T9" fmla="*/ T8 w 3600"/>
              <a:gd name="T10" fmla="+- 0 7120 5770"/>
              <a:gd name="T11" fmla="*/ 7120 h 1470"/>
              <a:gd name="T12" fmla="+- 0 8270 8270"/>
              <a:gd name="T13" fmla="*/ T12 w 3600"/>
              <a:gd name="T14" fmla="+- 0 7225 5770"/>
              <a:gd name="T15" fmla="*/ 7225 h 1470"/>
              <a:gd name="T16" fmla="+- 0 8405 8270"/>
              <a:gd name="T17" fmla="*/ T16 w 3600"/>
              <a:gd name="T18" fmla="+- 0 7240 5770"/>
              <a:gd name="T19" fmla="*/ 7240 h 1470"/>
              <a:gd name="T20" fmla="+- 0 8391 8270"/>
              <a:gd name="T21" fmla="*/ T20 w 3600"/>
              <a:gd name="T22" fmla="+- 0 7203 5770"/>
              <a:gd name="T23" fmla="*/ 7203 h 1470"/>
              <a:gd name="T24" fmla="+- 0 11870 8270"/>
              <a:gd name="T25" fmla="*/ T24 w 3600"/>
              <a:gd name="T26" fmla="+- 0 5800 5770"/>
              <a:gd name="T27" fmla="*/ 5800 h 147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3600" h="1470">
                <a:moveTo>
                  <a:pt x="3585" y="0"/>
                </a:moveTo>
                <a:lnTo>
                  <a:pt x="104" y="1389"/>
                </a:lnTo>
                <a:lnTo>
                  <a:pt x="90" y="1350"/>
                </a:lnTo>
                <a:lnTo>
                  <a:pt x="0" y="1455"/>
                </a:lnTo>
                <a:lnTo>
                  <a:pt x="135" y="1470"/>
                </a:lnTo>
                <a:lnTo>
                  <a:pt x="121" y="1433"/>
                </a:lnTo>
                <a:lnTo>
                  <a:pt x="3600" y="3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6420544" y="3897535"/>
            <a:ext cx="1600200" cy="123825"/>
          </a:xfrm>
          <a:custGeom>
            <a:avLst/>
            <a:gdLst>
              <a:gd name="T0" fmla="+- 0 11870 9350"/>
              <a:gd name="T1" fmla="*/ T0 w 2520"/>
              <a:gd name="T2" fmla="+- 0 7450 7450"/>
              <a:gd name="T3" fmla="*/ 7450 h 195"/>
              <a:gd name="T4" fmla="+- 0 9470 9350"/>
              <a:gd name="T5" fmla="*/ T4 w 2520"/>
              <a:gd name="T6" fmla="+- 0 7554 7450"/>
              <a:gd name="T7" fmla="*/ 7554 h 195"/>
              <a:gd name="T8" fmla="+- 0 9470 9350"/>
              <a:gd name="T9" fmla="*/ T8 w 2520"/>
              <a:gd name="T10" fmla="+- 0 7525 7450"/>
              <a:gd name="T11" fmla="*/ 7525 h 195"/>
              <a:gd name="T12" fmla="+- 0 9350 9350"/>
              <a:gd name="T13" fmla="*/ T12 w 2520"/>
              <a:gd name="T14" fmla="+- 0 7585 7450"/>
              <a:gd name="T15" fmla="*/ 7585 h 195"/>
              <a:gd name="T16" fmla="+- 0 9470 9350"/>
              <a:gd name="T17" fmla="*/ T16 w 2520"/>
              <a:gd name="T18" fmla="+- 0 7645 7450"/>
              <a:gd name="T19" fmla="*/ 7645 h 195"/>
              <a:gd name="T20" fmla="+- 0 9470 9350"/>
              <a:gd name="T21" fmla="*/ T20 w 2520"/>
              <a:gd name="T22" fmla="+- 0 7599 7450"/>
              <a:gd name="T23" fmla="*/ 7599 h 195"/>
              <a:gd name="T24" fmla="+- 0 11870 9350"/>
              <a:gd name="T25" fmla="*/ T24 w 2520"/>
              <a:gd name="T26" fmla="+- 0 7480 7450"/>
              <a:gd name="T27" fmla="*/ 7480 h 19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2520" h="195">
                <a:moveTo>
                  <a:pt x="2520" y="0"/>
                </a:moveTo>
                <a:lnTo>
                  <a:pt x="120" y="104"/>
                </a:lnTo>
                <a:lnTo>
                  <a:pt x="120" y="75"/>
                </a:lnTo>
                <a:lnTo>
                  <a:pt x="0" y="135"/>
                </a:lnTo>
                <a:lnTo>
                  <a:pt x="120" y="195"/>
                </a:lnTo>
                <a:lnTo>
                  <a:pt x="120" y="149"/>
                </a:lnTo>
                <a:lnTo>
                  <a:pt x="2520" y="3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965504" y="3481610"/>
            <a:ext cx="1162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Punto de</a:t>
            </a: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812360" y="3843560"/>
            <a:ext cx="1391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inspección 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942998" y="4205510"/>
            <a:ext cx="105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/servicio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5353744" y="4345210"/>
            <a:ext cx="2590800" cy="790575"/>
          </a:xfrm>
          <a:custGeom>
            <a:avLst/>
            <a:gdLst>
              <a:gd name="T0" fmla="+- 0 7805 7670"/>
              <a:gd name="T1" fmla="*/ T0 w 4080"/>
              <a:gd name="T2" fmla="+- 0 8155 8155"/>
              <a:gd name="T3" fmla="*/ 8155 h 1245"/>
              <a:gd name="T4" fmla="+- 0 7670 7670"/>
              <a:gd name="T5" fmla="*/ T4 w 4080"/>
              <a:gd name="T6" fmla="+- 0 8185 8155"/>
              <a:gd name="T7" fmla="*/ 8185 h 1245"/>
              <a:gd name="T8" fmla="+- 0 7775 7670"/>
              <a:gd name="T9" fmla="*/ T8 w 4080"/>
              <a:gd name="T10" fmla="+- 0 8275 8155"/>
              <a:gd name="T11" fmla="*/ 8275 h 1245"/>
              <a:gd name="T12" fmla="+- 0 7784 7670"/>
              <a:gd name="T13" fmla="*/ T12 w 4080"/>
              <a:gd name="T14" fmla="+- 0 8237 8155"/>
              <a:gd name="T15" fmla="*/ 8237 h 1245"/>
              <a:gd name="T16" fmla="+- 0 11750 7670"/>
              <a:gd name="T17" fmla="*/ T16 w 4080"/>
              <a:gd name="T18" fmla="+- 0 9400 8155"/>
              <a:gd name="T19" fmla="*/ 9400 h 1245"/>
              <a:gd name="T20" fmla="+- 0 11750 7670"/>
              <a:gd name="T21" fmla="*/ T20 w 4080"/>
              <a:gd name="T22" fmla="+- 0 9370 8155"/>
              <a:gd name="T23" fmla="*/ 9370 h 1245"/>
              <a:gd name="T24" fmla="+- 0 7792 7670"/>
              <a:gd name="T25" fmla="*/ T24 w 4080"/>
              <a:gd name="T26" fmla="+- 0 8205 8155"/>
              <a:gd name="T27" fmla="*/ 8205 h 124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4080" h="1245">
                <a:moveTo>
                  <a:pt x="135" y="0"/>
                </a:moveTo>
                <a:lnTo>
                  <a:pt x="0" y="30"/>
                </a:lnTo>
                <a:lnTo>
                  <a:pt x="105" y="120"/>
                </a:lnTo>
                <a:lnTo>
                  <a:pt x="114" y="82"/>
                </a:lnTo>
                <a:lnTo>
                  <a:pt x="4080" y="1245"/>
                </a:lnTo>
                <a:lnTo>
                  <a:pt x="4080" y="1215"/>
                </a:lnTo>
                <a:lnTo>
                  <a:pt x="122" y="5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248468" y="1652810"/>
            <a:ext cx="982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Cuerpo</a:t>
            </a: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219893" y="2014760"/>
            <a:ext cx="97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filtrante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>
            <a:spLocks noChangeArrowheads="1"/>
          </p:cNvSpPr>
          <p:nvPr/>
        </p:nvSpPr>
        <p:spPr bwMode="auto">
          <a:xfrm>
            <a:off x="2296219" y="1992535"/>
            <a:ext cx="1533525" cy="771525"/>
          </a:xfrm>
          <a:custGeom>
            <a:avLst/>
            <a:gdLst>
              <a:gd name="T0" fmla="+- 0 2885 2855"/>
              <a:gd name="T1" fmla="*/ T0 w 2415"/>
              <a:gd name="T2" fmla="+- 0 4450 4450"/>
              <a:gd name="T3" fmla="*/ 4450 h 1215"/>
              <a:gd name="T4" fmla="+- 0 2855 2855"/>
              <a:gd name="T5" fmla="*/ T4 w 2415"/>
              <a:gd name="T6" fmla="+- 0 4480 4450"/>
              <a:gd name="T7" fmla="*/ 4480 h 1215"/>
              <a:gd name="T8" fmla="+- 0 5155 2855"/>
              <a:gd name="T9" fmla="*/ T8 w 2415"/>
              <a:gd name="T10" fmla="+- 0 5630 4450"/>
              <a:gd name="T11" fmla="*/ 5630 h 1215"/>
              <a:gd name="T12" fmla="+- 0 5135 2855"/>
              <a:gd name="T13" fmla="*/ T12 w 2415"/>
              <a:gd name="T14" fmla="+- 0 5665 4450"/>
              <a:gd name="T15" fmla="*/ 5665 h 1215"/>
              <a:gd name="T16" fmla="+- 0 5270 2855"/>
              <a:gd name="T17" fmla="*/ T16 w 2415"/>
              <a:gd name="T18" fmla="+- 0 5665 4450"/>
              <a:gd name="T19" fmla="*/ 5665 h 1215"/>
              <a:gd name="T20" fmla="+- 0 5195 2855"/>
              <a:gd name="T21" fmla="*/ T20 w 2415"/>
              <a:gd name="T22" fmla="+- 0 5560 4450"/>
              <a:gd name="T23" fmla="*/ 5560 h 1215"/>
              <a:gd name="T24" fmla="+- 0 5175 2855"/>
              <a:gd name="T25" fmla="*/ T24 w 2415"/>
              <a:gd name="T26" fmla="+- 0 5595 4450"/>
              <a:gd name="T27" fmla="*/ 5595 h 121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2415" h="1215">
                <a:moveTo>
                  <a:pt x="30" y="0"/>
                </a:moveTo>
                <a:lnTo>
                  <a:pt x="0" y="30"/>
                </a:lnTo>
                <a:lnTo>
                  <a:pt x="2300" y="1180"/>
                </a:lnTo>
                <a:lnTo>
                  <a:pt x="2280" y="1215"/>
                </a:lnTo>
                <a:lnTo>
                  <a:pt x="2415" y="1215"/>
                </a:lnTo>
                <a:lnTo>
                  <a:pt x="2340" y="1110"/>
                </a:lnTo>
                <a:lnTo>
                  <a:pt x="2320" y="114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315143" y="3634010"/>
            <a:ext cx="844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Salida</a:t>
            </a: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229418" y="3995960"/>
            <a:ext cx="1024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de agua 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257993" y="4357910"/>
            <a:ext cx="886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filtrada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353243" y="5310410"/>
            <a:ext cx="767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Salida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2296219" y="4669060"/>
            <a:ext cx="1076325" cy="695325"/>
          </a:xfrm>
          <a:custGeom>
            <a:avLst/>
            <a:gdLst>
              <a:gd name="T0" fmla="+- 0 4550 2855"/>
              <a:gd name="T1" fmla="*/ T0 w 1695"/>
              <a:gd name="T2" fmla="+- 0 8665 8665"/>
              <a:gd name="T3" fmla="*/ 8665 h 1095"/>
              <a:gd name="T4" fmla="+- 0 4415 2855"/>
              <a:gd name="T5" fmla="*/ T4 w 1695"/>
              <a:gd name="T6" fmla="+- 0 8680 8665"/>
              <a:gd name="T7" fmla="*/ 8680 h 1095"/>
              <a:gd name="T8" fmla="+- 0 4433 2855"/>
              <a:gd name="T9" fmla="*/ T8 w 1695"/>
              <a:gd name="T10" fmla="+- 0 8712 8665"/>
              <a:gd name="T11" fmla="*/ 8712 h 1095"/>
              <a:gd name="T12" fmla="+- 0 2855 2855"/>
              <a:gd name="T13" fmla="*/ T12 w 1695"/>
              <a:gd name="T14" fmla="+- 0 9730 8665"/>
              <a:gd name="T15" fmla="*/ 9730 h 1095"/>
              <a:gd name="T16" fmla="+- 0 2885 2855"/>
              <a:gd name="T17" fmla="*/ T16 w 1695"/>
              <a:gd name="T18" fmla="+- 0 9760 8665"/>
              <a:gd name="T19" fmla="*/ 9760 h 1095"/>
              <a:gd name="T20" fmla="+- 0 4456 2855"/>
              <a:gd name="T21" fmla="*/ T20 w 1695"/>
              <a:gd name="T22" fmla="+- 0 8752 8665"/>
              <a:gd name="T23" fmla="*/ 8752 h 1095"/>
              <a:gd name="T24" fmla="+- 0 4475 2855"/>
              <a:gd name="T25" fmla="*/ T24 w 1695"/>
              <a:gd name="T26" fmla="+- 0 8785 8665"/>
              <a:gd name="T27" fmla="*/ 8785 h 109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695" h="1095">
                <a:moveTo>
                  <a:pt x="1695" y="0"/>
                </a:moveTo>
                <a:lnTo>
                  <a:pt x="1560" y="15"/>
                </a:lnTo>
                <a:lnTo>
                  <a:pt x="1578" y="47"/>
                </a:lnTo>
                <a:lnTo>
                  <a:pt x="0" y="1065"/>
                </a:lnTo>
                <a:lnTo>
                  <a:pt x="30" y="1095"/>
                </a:lnTo>
                <a:lnTo>
                  <a:pt x="1601" y="87"/>
                </a:lnTo>
                <a:lnTo>
                  <a:pt x="162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2" name="Freeform 21"/>
          <p:cNvSpPr>
            <a:spLocks noChangeArrowheads="1"/>
          </p:cNvSpPr>
          <p:nvPr/>
        </p:nvSpPr>
        <p:spPr bwMode="auto">
          <a:xfrm>
            <a:off x="2610544" y="4497610"/>
            <a:ext cx="685800" cy="190500"/>
          </a:xfrm>
          <a:custGeom>
            <a:avLst/>
            <a:gdLst>
              <a:gd name="T0" fmla="+- 0 3650 3350"/>
              <a:gd name="T1" fmla="*/ T0 w 1080"/>
              <a:gd name="T2" fmla="+- 0 8395 8395"/>
              <a:gd name="T3" fmla="*/ 8395 h 300"/>
              <a:gd name="T4" fmla="+- 0 3350 3350"/>
              <a:gd name="T5" fmla="*/ T4 w 1080"/>
              <a:gd name="T6" fmla="+- 0 8545 8395"/>
              <a:gd name="T7" fmla="*/ 8545 h 300"/>
              <a:gd name="T8" fmla="+- 0 3650 3350"/>
              <a:gd name="T9" fmla="*/ T8 w 1080"/>
              <a:gd name="T10" fmla="+- 0 8695 8395"/>
              <a:gd name="T11" fmla="*/ 8695 h 300"/>
              <a:gd name="T12" fmla="+- 0 3650 3350"/>
              <a:gd name="T13" fmla="*/ T12 w 1080"/>
              <a:gd name="T14" fmla="+- 0 8590 8395"/>
              <a:gd name="T15" fmla="*/ 8590 h 300"/>
              <a:gd name="T16" fmla="+- 0 4430 3350"/>
              <a:gd name="T17" fmla="*/ T16 w 1080"/>
              <a:gd name="T18" fmla="+- 0 8590 8395"/>
              <a:gd name="T19" fmla="*/ 8590 h 300"/>
              <a:gd name="T20" fmla="+- 0 4430 3350"/>
              <a:gd name="T21" fmla="*/ T20 w 1080"/>
              <a:gd name="T22" fmla="+- 0 8500 8395"/>
              <a:gd name="T23" fmla="*/ 8500 h 300"/>
              <a:gd name="T24" fmla="+- 0 3650 3350"/>
              <a:gd name="T25" fmla="*/ T24 w 1080"/>
              <a:gd name="T26" fmla="+- 0 8500 8395"/>
              <a:gd name="T27" fmla="*/ 8500 h 3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080" h="300">
                <a:moveTo>
                  <a:pt x="300" y="0"/>
                </a:moveTo>
                <a:lnTo>
                  <a:pt x="0" y="150"/>
                </a:lnTo>
                <a:lnTo>
                  <a:pt x="300" y="300"/>
                </a:lnTo>
                <a:lnTo>
                  <a:pt x="300" y="195"/>
                </a:lnTo>
                <a:lnTo>
                  <a:pt x="1080" y="195"/>
                </a:lnTo>
                <a:lnTo>
                  <a:pt x="1080" y="105"/>
                </a:lnTo>
                <a:lnTo>
                  <a:pt x="300" y="10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3" name="Rectángulo 22"/>
          <p:cNvSpPr/>
          <p:nvPr/>
        </p:nvSpPr>
        <p:spPr>
          <a:xfrm>
            <a:off x="7884368" y="2348880"/>
            <a:ext cx="12134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spc="-10" dirty="0" smtClean="0">
                <a:solidFill>
                  <a:srgbClr val="FFC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Medio</a:t>
            </a:r>
          </a:p>
          <a:p>
            <a:r>
              <a:rPr lang="es-ES" sz="2400" spc="-1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Filtrante</a:t>
            </a:r>
          </a:p>
          <a:p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9776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dependencia_15_09_07 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6" y="0"/>
            <a:ext cx="7836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99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286000" y="44624"/>
            <a:ext cx="4446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 dirty="0"/>
              <a:t>ESQUEMA FILTRO DE GRAVA</a:t>
            </a:r>
            <a:endParaRPr lang="es-ES" altLang="es-AR" sz="2400" dirty="0"/>
          </a:p>
        </p:txBody>
      </p:sp>
      <p:pic>
        <p:nvPicPr>
          <p:cNvPr id="4" name="Picture 1027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07" y="3070225"/>
            <a:ext cx="6858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://ocwus.us.es/ingenieria-agroforestal/hidraulica-y-riegos/temario/Tema%2010.Riego%20goteo/images/pic0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4"/>
            <a:ext cx="4427984" cy="27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Nueva imagen ca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48" y="6096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8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6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9994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13626"/>
            <a:ext cx="522922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65626"/>
            <a:ext cx="32004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08401"/>
            <a:ext cx="309562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404026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 DE GRAVAS</a:t>
            </a:r>
          </a:p>
        </p:txBody>
      </p:sp>
    </p:spTree>
    <p:extLst>
      <p:ext uri="{BB962C8B-B14F-4D97-AF65-F5344CB8AC3E}">
        <p14:creationId xmlns:p14="http://schemas.microsoft.com/office/powerpoint/2010/main" val="37538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64" y="332656"/>
            <a:ext cx="754380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1619250" y="188913"/>
            <a:ext cx="655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AR" altLang="es-ES" i="1" dirty="0">
                <a:solidFill>
                  <a:srgbClr val="000000"/>
                </a:solidFill>
                <a:latin typeface="Tahoma" panose="020B0604030504040204" pitchFamily="34" charset="0"/>
              </a:rPr>
              <a:t>FILTROS DE SCANNER DE SUCCIÓN</a:t>
            </a:r>
            <a:endParaRPr lang="es-ES" altLang="es-ES" i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38255" r="10126" b="19502"/>
          <a:stretch>
            <a:fillRect/>
          </a:stretch>
        </p:blipFill>
        <p:spPr bwMode="auto">
          <a:xfrm>
            <a:off x="1209675" y="1268413"/>
            <a:ext cx="72834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22388" y="4594006"/>
            <a:ext cx="6738937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1) Entrada del filtro                     5) Boquillas</a:t>
            </a:r>
            <a:endParaRPr lang="en-US" altLang="es-ES" sz="200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2) Malla gruesa                           6) Eje de escáner (hueco)</a:t>
            </a:r>
            <a:endParaRPr lang="en-US" altLang="es-ES" sz="200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3) Controlador de drenaje           7) Turbina</a:t>
            </a:r>
            <a:endParaRPr lang="en-US" altLang="es-ES" sz="200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4) Válvula interna de lavado       8) Tubería de drenaje</a:t>
            </a:r>
            <a:endParaRPr lang="en-US" altLang="es-E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s-E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323"/>
            <a:ext cx="3190875" cy="39338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97594"/>
            <a:ext cx="3400425" cy="1838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596497"/>
            <a:ext cx="2664296" cy="20393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188" y="4797945"/>
            <a:ext cx="2016224" cy="20600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812" y="4797945"/>
            <a:ext cx="3788212" cy="206005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95369" y="3508586"/>
            <a:ext cx="94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ES" dirty="0" smtClean="0">
                <a:solidFill>
                  <a:srgbClr val="000000"/>
                </a:solidFill>
                <a:latin typeface="Tahoma" panose="020B0604030504040204" pitchFamily="34" charset="0"/>
              </a:rPr>
              <a:t>Filtrado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5940152" y="2024629"/>
            <a:ext cx="138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ES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Retrolavado</a:t>
            </a:r>
            <a:endParaRPr lang="es-AR" altLang="es-ES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s-AR" dirty="0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4427984" y="1052736"/>
            <a:ext cx="908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echa derecha 12"/>
          <p:cNvSpPr/>
          <p:nvPr/>
        </p:nvSpPr>
        <p:spPr>
          <a:xfrm>
            <a:off x="4479660" y="81042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5021700" y="2918990"/>
            <a:ext cx="628648" cy="995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807" y="3722913"/>
            <a:ext cx="7143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64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47710"/>
            <a:ext cx="6019800" cy="401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00_81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347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5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48" y="6096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5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88132" y="585961"/>
            <a:ext cx="133191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Ventajas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0032" y="1127298"/>
            <a:ext cx="70992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- Construcción simple y  de fácil mantenimiento</a:t>
            </a:r>
            <a:endParaRPr lang="es-ES" altLang="es-AR" sz="2400" dirty="0">
              <a:latin typeface="Tahom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Generalmente</a:t>
            </a:r>
            <a:r>
              <a:rPr kumimoji="0" lang="es-ES" altLang="es-A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 se usa como único y no en batería</a:t>
            </a: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92932" y="2043286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50032" y="1988840"/>
            <a:ext cx="186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Desventajas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15995" y="2492896"/>
            <a:ext cx="52748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altLang="es-A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La malla tejida se daña con facilidad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s-ES" altLang="es-AR" sz="2400" dirty="0" smtClean="0">
                <a:latin typeface="Tahoma" panose="020B0604030504040204" pitchFamily="34" charset="0"/>
              </a:rPr>
              <a:t>Corrosión del cuerpo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627784" y="42004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s-ES" altLang="es-AR" sz="3200" b="1" dirty="0" smtClean="0">
                <a:latin typeface="Tahoma" panose="020B0604030504040204" pitchFamily="34" charset="0"/>
              </a:rPr>
              <a:t>Filtros de Malla</a:t>
            </a:r>
            <a:endParaRPr lang="es-AR" altLang="es-AR" sz="3200" dirty="0">
              <a:latin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06" y="3356992"/>
            <a:ext cx="2266950" cy="2085975"/>
          </a:xfrm>
          <a:prstGeom prst="rect">
            <a:avLst/>
          </a:prstGeom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244408" y="4358386"/>
            <a:ext cx="6572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entrada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>
            <a:spLocks noChangeArrowheads="1"/>
          </p:cNvSpPr>
          <p:nvPr/>
        </p:nvSpPr>
        <p:spPr bwMode="auto">
          <a:xfrm>
            <a:off x="7740352" y="4431411"/>
            <a:ext cx="457200" cy="190500"/>
          </a:xfrm>
          <a:custGeom>
            <a:avLst/>
            <a:gdLst>
              <a:gd name="T0" fmla="+- 0 12050 11750"/>
              <a:gd name="T1" fmla="*/ T0 w 720"/>
              <a:gd name="T2" fmla="+- 0 4075 4075"/>
              <a:gd name="T3" fmla="*/ 4075 h 300"/>
              <a:gd name="T4" fmla="+- 0 11750 11750"/>
              <a:gd name="T5" fmla="*/ T4 w 720"/>
              <a:gd name="T6" fmla="+- 0 4225 4075"/>
              <a:gd name="T7" fmla="*/ 4225 h 300"/>
              <a:gd name="T8" fmla="+- 0 12050 11750"/>
              <a:gd name="T9" fmla="*/ T8 w 720"/>
              <a:gd name="T10" fmla="+- 0 4375 4075"/>
              <a:gd name="T11" fmla="*/ 4375 h 300"/>
              <a:gd name="T12" fmla="+- 0 12050 11750"/>
              <a:gd name="T13" fmla="*/ T12 w 720"/>
              <a:gd name="T14" fmla="+- 0 4270 4075"/>
              <a:gd name="T15" fmla="*/ 4270 h 300"/>
              <a:gd name="T16" fmla="+- 0 12470 11750"/>
              <a:gd name="T17" fmla="*/ T16 w 720"/>
              <a:gd name="T18" fmla="+- 0 4270 4075"/>
              <a:gd name="T19" fmla="*/ 4270 h 300"/>
              <a:gd name="T20" fmla="+- 0 12470 11750"/>
              <a:gd name="T21" fmla="*/ T20 w 720"/>
              <a:gd name="T22" fmla="+- 0 4180 4075"/>
              <a:gd name="T23" fmla="*/ 4180 h 300"/>
              <a:gd name="T24" fmla="+- 0 12050 11750"/>
              <a:gd name="T25" fmla="*/ T24 w 720"/>
              <a:gd name="T26" fmla="+- 0 4180 4075"/>
              <a:gd name="T27" fmla="*/ 4180 h 3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720" h="300">
                <a:moveTo>
                  <a:pt x="300" y="0"/>
                </a:moveTo>
                <a:lnTo>
                  <a:pt x="0" y="150"/>
                </a:lnTo>
                <a:lnTo>
                  <a:pt x="300" y="300"/>
                </a:lnTo>
                <a:lnTo>
                  <a:pt x="300" y="195"/>
                </a:lnTo>
                <a:lnTo>
                  <a:pt x="720" y="195"/>
                </a:lnTo>
                <a:lnTo>
                  <a:pt x="720" y="105"/>
                </a:lnTo>
                <a:lnTo>
                  <a:pt x="300" y="10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893124" y="5373216"/>
            <a:ext cx="495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salida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reeform 22"/>
          <p:cNvSpPr>
            <a:spLocks noChangeArrowheads="1"/>
          </p:cNvSpPr>
          <p:nvPr/>
        </p:nvSpPr>
        <p:spPr bwMode="auto">
          <a:xfrm>
            <a:off x="3273252" y="4303018"/>
            <a:ext cx="1143000" cy="133350"/>
          </a:xfrm>
          <a:custGeom>
            <a:avLst/>
            <a:gdLst>
              <a:gd name="T0" fmla="+- 0 11060 10910"/>
              <a:gd name="T1" fmla="*/ T0 w 1800"/>
              <a:gd name="T2" fmla="+- 0 5485 5485"/>
              <a:gd name="T3" fmla="*/ 5485 h 210"/>
              <a:gd name="T4" fmla="+- 0 10910 10910"/>
              <a:gd name="T5" fmla="*/ T4 w 1800"/>
              <a:gd name="T6" fmla="+- 0 5545 5485"/>
              <a:gd name="T7" fmla="*/ 5545 h 210"/>
              <a:gd name="T8" fmla="+- 0 11060 10910"/>
              <a:gd name="T9" fmla="*/ T8 w 1800"/>
              <a:gd name="T10" fmla="+- 0 5635 5485"/>
              <a:gd name="T11" fmla="*/ 5635 h 210"/>
              <a:gd name="T12" fmla="+- 0 11060 10910"/>
              <a:gd name="T13" fmla="*/ T12 w 1800"/>
              <a:gd name="T14" fmla="+- 0 5577 5485"/>
              <a:gd name="T15" fmla="*/ 5577 h 210"/>
              <a:gd name="T16" fmla="+- 0 12710 10910"/>
              <a:gd name="T17" fmla="*/ T16 w 1800"/>
              <a:gd name="T18" fmla="+- 0 5695 5485"/>
              <a:gd name="T19" fmla="*/ 5695 h 210"/>
              <a:gd name="T20" fmla="+- 0 12710 10910"/>
              <a:gd name="T21" fmla="*/ T20 w 1800"/>
              <a:gd name="T22" fmla="+- 0 5635 5485"/>
              <a:gd name="T23" fmla="*/ 5635 h 210"/>
              <a:gd name="T24" fmla="+- 0 11060 10910"/>
              <a:gd name="T25" fmla="*/ T24 w 1800"/>
              <a:gd name="T26" fmla="+- 0 5531 5485"/>
              <a:gd name="T27" fmla="*/ 5531 h 21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800" h="210">
                <a:moveTo>
                  <a:pt x="150" y="0"/>
                </a:moveTo>
                <a:lnTo>
                  <a:pt x="0" y="60"/>
                </a:lnTo>
                <a:lnTo>
                  <a:pt x="150" y="150"/>
                </a:lnTo>
                <a:lnTo>
                  <a:pt x="150" y="92"/>
                </a:lnTo>
                <a:lnTo>
                  <a:pt x="1800" y="210"/>
                </a:lnTo>
                <a:lnTo>
                  <a:pt x="1800" y="150"/>
                </a:lnTo>
                <a:lnTo>
                  <a:pt x="150" y="4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94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5" y="3861048"/>
            <a:ext cx="117157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46" y="3861048"/>
            <a:ext cx="1238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6" y="3861048"/>
            <a:ext cx="11906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511796" y="5301208"/>
            <a:ext cx="3924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A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Diferentes tipos de pantalla filtrante</a:t>
            </a: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Freeform 27"/>
          <p:cNvSpPr>
            <a:spLocks noChangeArrowheads="1"/>
          </p:cNvSpPr>
          <p:nvPr/>
        </p:nvSpPr>
        <p:spPr bwMode="auto">
          <a:xfrm>
            <a:off x="7308304" y="5398740"/>
            <a:ext cx="457200" cy="190500"/>
          </a:xfrm>
          <a:custGeom>
            <a:avLst/>
            <a:gdLst>
              <a:gd name="T0" fmla="+- 0 7970 7670"/>
              <a:gd name="T1" fmla="*/ T0 w 720"/>
              <a:gd name="T2" fmla="+- 0 9475 9475"/>
              <a:gd name="T3" fmla="*/ 9475 h 300"/>
              <a:gd name="T4" fmla="+- 0 7670 7670"/>
              <a:gd name="T5" fmla="*/ T4 w 720"/>
              <a:gd name="T6" fmla="+- 0 9625 9475"/>
              <a:gd name="T7" fmla="*/ 9625 h 300"/>
              <a:gd name="T8" fmla="+- 0 7970 7670"/>
              <a:gd name="T9" fmla="*/ T8 w 720"/>
              <a:gd name="T10" fmla="+- 0 9775 9475"/>
              <a:gd name="T11" fmla="*/ 9775 h 300"/>
              <a:gd name="T12" fmla="+- 0 7970 7670"/>
              <a:gd name="T13" fmla="*/ T12 w 720"/>
              <a:gd name="T14" fmla="+- 0 9670 9475"/>
              <a:gd name="T15" fmla="*/ 9670 h 300"/>
              <a:gd name="T16" fmla="+- 0 8390 7670"/>
              <a:gd name="T17" fmla="*/ T16 w 720"/>
              <a:gd name="T18" fmla="+- 0 9670 9475"/>
              <a:gd name="T19" fmla="*/ 9670 h 300"/>
              <a:gd name="T20" fmla="+- 0 8390 7670"/>
              <a:gd name="T21" fmla="*/ T20 w 720"/>
              <a:gd name="T22" fmla="+- 0 9580 9475"/>
              <a:gd name="T23" fmla="*/ 9580 h 300"/>
              <a:gd name="T24" fmla="+- 0 7970 7670"/>
              <a:gd name="T25" fmla="*/ T24 w 720"/>
              <a:gd name="T26" fmla="+- 0 9580 9475"/>
              <a:gd name="T27" fmla="*/ 9580 h 3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720" h="300">
                <a:moveTo>
                  <a:pt x="300" y="0"/>
                </a:moveTo>
                <a:lnTo>
                  <a:pt x="0" y="150"/>
                </a:lnTo>
                <a:lnTo>
                  <a:pt x="300" y="300"/>
                </a:lnTo>
                <a:lnTo>
                  <a:pt x="300" y="195"/>
                </a:lnTo>
                <a:lnTo>
                  <a:pt x="720" y="195"/>
                </a:lnTo>
                <a:lnTo>
                  <a:pt x="720" y="105"/>
                </a:lnTo>
                <a:lnTo>
                  <a:pt x="300" y="10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21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216293" y="0"/>
            <a:ext cx="8928100" cy="5905500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187624" y="474345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Ahorro importante de agua (40-50%), alta uniformidad, baja percolación y evaporación.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Aumento de los rendimientos (10-30%) y calidad (estrategias de riego deficitarias).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Precocidad en la producción (10-15 días) y formación de la estructura del cultivo (viñedos).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Posibilidad de utilizar suelos y aguas marginales.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Se fertiliza con el equipo de riego.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Permite realizar labores culturales cuando se está regando.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Menor desarrollo de malezas -  Ahorro de mano de obra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6560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2718495" y="333375"/>
            <a:ext cx="2830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AR" altLang="es-ES" i="1">
                <a:solidFill>
                  <a:srgbClr val="000000"/>
                </a:solidFill>
                <a:latin typeface="Tahoma" panose="020B0604030504040204" pitchFamily="34" charset="0"/>
              </a:rPr>
              <a:t>FILTROS DE MALLA</a:t>
            </a:r>
            <a:endParaRPr lang="es-ES" altLang="es-ES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2" descr="m300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0513"/>
            <a:ext cx="4953000" cy="3756025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33120" y="1484313"/>
            <a:ext cx="3486150" cy="3886200"/>
            <a:chOff x="3456" y="1104"/>
            <a:chExt cx="2196" cy="2448"/>
          </a:xfrm>
        </p:grpSpPr>
        <p:sp>
          <p:nvSpPr>
            <p:cNvPr id="6" name="Rectangle 5" descr="Lienzo"/>
            <p:cNvSpPr>
              <a:spLocks noChangeArrowheads="1"/>
            </p:cNvSpPr>
            <p:nvPr/>
          </p:nvSpPr>
          <p:spPr bwMode="auto">
            <a:xfrm>
              <a:off x="3456" y="1104"/>
              <a:ext cx="2160" cy="2448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2000" b="1">
                <a:latin typeface="Arial" panose="020B0604020202020204" pitchFamily="34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504" y="1430"/>
              <a:ext cx="19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Retención Superficial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504" y="1766"/>
              <a:ext cx="18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Filtros de seguridad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504" y="2150"/>
              <a:ext cx="214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Aguas abajo: Inyección</a:t>
              </a:r>
            </a:p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  <a:buFontTx/>
                <a:buNone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fertilizantes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504" y="2726"/>
              <a:ext cx="157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Tamaño orificio:</a:t>
              </a:r>
            </a:p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  <a:buFontTx/>
                <a:buNone/>
              </a:pP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1/7 (gotero)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823520" y="1560513"/>
            <a:ext cx="1447800" cy="228600"/>
          </a:xfrm>
          <a:prstGeom prst="rightArrow">
            <a:avLst>
              <a:gd name="adj1" fmla="val 50000"/>
              <a:gd name="adj2" fmla="val 158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747320" y="4989513"/>
            <a:ext cx="1447800" cy="228600"/>
          </a:xfrm>
          <a:prstGeom prst="rightArrow">
            <a:avLst>
              <a:gd name="adj1" fmla="val 50000"/>
              <a:gd name="adj2" fmla="val 158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5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to 1"/>
          <p:cNvGraphicFramePr>
            <a:graphicFrameLocks noChangeAspect="1"/>
          </p:cNvGraphicFramePr>
          <p:nvPr/>
        </p:nvGraphicFramePr>
        <p:xfrm>
          <a:off x="209550" y="260350"/>
          <a:ext cx="8924925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Picture" r:id="rId3" imgW="4390644" imgH="2836164" progId="Word.Picture.8">
                  <p:embed/>
                </p:oleObj>
              </mc:Choice>
              <mc:Fallback>
                <p:oleObj name="Picture" r:id="rId3" imgW="4390644" imgH="283616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260350"/>
                        <a:ext cx="8924925" cy="5765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79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3059113" y="260350"/>
            <a:ext cx="283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AR" altLang="es-ES" i="1">
                <a:solidFill>
                  <a:srgbClr val="000000"/>
                </a:solidFill>
                <a:latin typeface="Tahoma" panose="020B0604030504040204" pitchFamily="34" charset="0"/>
              </a:rPr>
              <a:t>FILTROS DE MALLA</a:t>
            </a:r>
            <a:endParaRPr lang="es-ES" altLang="es-ES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679173"/>
              </p:ext>
            </p:extLst>
          </p:nvPr>
        </p:nvGraphicFramePr>
        <p:xfrm>
          <a:off x="1403649" y="980729"/>
          <a:ext cx="3503458" cy="25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PhotoPaint.Image.10" r:id="rId3" imgW="5028571" imgH="3720635" progId="CorelPhotoPaint.Image.10">
                  <p:embed/>
                </p:oleObj>
              </mc:Choice>
              <mc:Fallback>
                <p:oleObj name="CorelPhotoPaint.Image.10" r:id="rId3" imgW="5028571" imgH="3720635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9" y="980729"/>
                        <a:ext cx="3503458" cy="259228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29" name="Picture 33" descr="http://www.jaenclima.com/articulos/images/0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24950"/>
            <a:ext cx="41433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http://mla-s1-p.mlstatic.com/filtro-para-riego-ideal-goteo-1-manguera-malla-metalica-4057-MLA119582975_729-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92500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2627313" y="260350"/>
            <a:ext cx="308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AR" altLang="es-ES" i="1">
                <a:solidFill>
                  <a:srgbClr val="000000"/>
                </a:solidFill>
                <a:latin typeface="Tahoma" panose="020B0604030504040204" pitchFamily="34" charset="0"/>
              </a:rPr>
              <a:t>FILTROS DE ANILLAS</a:t>
            </a:r>
            <a:endParaRPr lang="es-ES" altLang="es-ES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81400" y="2524125"/>
          <a:ext cx="530860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CorelPhotoPaint.Image.10" r:id="rId3" imgW="5307937" imgH="3136508" progId="CorelPhotoPaint.Image.10">
                  <p:embed/>
                </p:oleObj>
              </mc:Choice>
              <mc:Fallback>
                <p:oleObj name="CorelPhotoPaint.Image.10" r:id="rId3" imgW="5307937" imgH="3136508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24125"/>
                        <a:ext cx="5308600" cy="313690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m300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19150"/>
            <a:ext cx="2549525" cy="533400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81400" y="819150"/>
            <a:ext cx="5334000" cy="1457325"/>
            <a:chOff x="2256" y="768"/>
            <a:chExt cx="3360" cy="1200"/>
          </a:xfrm>
        </p:grpSpPr>
        <p:sp>
          <p:nvSpPr>
            <p:cNvPr id="7" name="Rectangle 6" descr="Lienzo"/>
            <p:cNvSpPr>
              <a:spLocks noChangeArrowheads="1"/>
            </p:cNvSpPr>
            <p:nvPr/>
          </p:nvSpPr>
          <p:spPr bwMode="auto">
            <a:xfrm>
              <a:off x="2256" y="768"/>
              <a:ext cx="3360" cy="1200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17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s-ES" sz="240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496" y="890"/>
              <a:ext cx="29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chemeClr val="bg2"/>
                  </a:solidFill>
                  <a:latin typeface="Tahoma" panose="020B0604030504040204" pitchFamily="34" charset="0"/>
                </a:rPr>
                <a:t> </a:t>
              </a: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Grado de filtrado 0.42 – 0,11 mm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496" y="1185"/>
              <a:ext cx="25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chemeClr val="bg2"/>
                  </a:solidFill>
                  <a:latin typeface="Tahoma" panose="020B0604030504040204" pitchFamily="34" charset="0"/>
                </a:rPr>
                <a:t> </a:t>
              </a: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Pérdida de carga 1 – 3 m.c.a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496" y="1540"/>
              <a:ext cx="19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CC0000"/>
                </a:buClr>
                <a:buSzPct val="150000"/>
              </a:pPr>
              <a:r>
                <a:rPr lang="es-AR" altLang="es-ES" sz="2000" b="1">
                  <a:solidFill>
                    <a:schemeClr val="bg2"/>
                  </a:solidFill>
                  <a:latin typeface="Tahoma" panose="020B0604030504040204" pitchFamily="34" charset="0"/>
                </a:rPr>
                <a:t> </a:t>
              </a:r>
              <a:r>
                <a:rPr lang="es-AR" altLang="es-ES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Son de fácil limpieza</a:t>
              </a:r>
              <a:endParaRPr lang="es-ES" altLang="es-ES" sz="2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895600" y="895350"/>
            <a:ext cx="914400" cy="53340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8229600" y="1989138"/>
            <a:ext cx="533400" cy="990600"/>
          </a:xfrm>
          <a:prstGeom prst="downArrow">
            <a:avLst>
              <a:gd name="adj1" fmla="val 50000"/>
              <a:gd name="adj2" fmla="val 4642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331640" y="980728"/>
            <a:ext cx="3721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pc="10" dirty="0">
                <a:latin typeface="Tahoma" panose="020B0604030504040204" pitchFamily="34" charset="0"/>
                <a:ea typeface="Georgia" panose="02040502050405020303" pitchFamily="18" charset="0"/>
              </a:rPr>
              <a:t>Alta</a:t>
            </a:r>
            <a:r>
              <a:rPr lang="es-ES" sz="2000" dirty="0" smtClean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10" dirty="0">
                <a:latin typeface="Tahoma" panose="020B0604030504040204" pitchFamily="34" charset="0"/>
                <a:ea typeface="Georgia" panose="02040502050405020303" pitchFamily="18" charset="0"/>
              </a:rPr>
              <a:t>retenc</a:t>
            </a:r>
            <a:r>
              <a:rPr lang="es-ES" sz="2000" spc="-65" dirty="0">
                <a:latin typeface="Tahoma" panose="020B0604030504040204" pitchFamily="34" charset="0"/>
                <a:ea typeface="Georgia" panose="02040502050405020303" pitchFamily="18" charset="0"/>
              </a:rPr>
              <a:t>i</a:t>
            </a:r>
            <a:r>
              <a:rPr lang="es-ES" sz="2000" spc="-30" dirty="0">
                <a:latin typeface="Tahoma" panose="020B0604030504040204" pitchFamily="34" charset="0"/>
                <a:ea typeface="Georgia" panose="02040502050405020303" pitchFamily="18" charset="0"/>
              </a:rPr>
              <a:t>ó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n de las impurezas</a:t>
            </a:r>
            <a:endParaRPr lang="es-AR" sz="2000" dirty="0"/>
          </a:p>
        </p:txBody>
      </p:sp>
      <p:sp>
        <p:nvSpPr>
          <p:cNvPr id="4" name="Rectángulo 3"/>
          <p:cNvSpPr/>
          <p:nvPr/>
        </p:nvSpPr>
        <p:spPr>
          <a:xfrm>
            <a:off x="2339752" y="188640"/>
            <a:ext cx="2396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spc="10" dirty="0" smtClean="0">
                <a:latin typeface="Tahoma" panose="020B0604030504040204" pitchFamily="34" charset="0"/>
                <a:ea typeface="Georgia" panose="02040502050405020303" pitchFamily="18" charset="0"/>
              </a:rPr>
              <a:t>Filtros de anillas</a:t>
            </a:r>
            <a:endParaRPr lang="es-AR" sz="2400" dirty="0"/>
          </a:p>
        </p:txBody>
      </p:sp>
      <p:sp>
        <p:nvSpPr>
          <p:cNvPr id="5" name="Rectángulo 4"/>
          <p:cNvSpPr/>
          <p:nvPr/>
        </p:nvSpPr>
        <p:spPr>
          <a:xfrm>
            <a:off x="1313187" y="1390359"/>
            <a:ext cx="5575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pc="5" dirty="0">
                <a:latin typeface="Tahoma" panose="020B0604030504040204" pitchFamily="34" charset="0"/>
                <a:ea typeface="Georgia" panose="02040502050405020303" pitchFamily="18" charset="0"/>
              </a:rPr>
              <a:t>Alta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5" dirty="0">
                <a:latin typeface="Tahoma" panose="020B0604030504040204" pitchFamily="34" charset="0"/>
                <a:ea typeface="Georgia" panose="02040502050405020303" pitchFamily="18" charset="0"/>
              </a:rPr>
              <a:t>tolerancia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5" dirty="0">
                <a:latin typeface="Tahoma" panose="020B0604030504040204" pitchFamily="34" charset="0"/>
                <a:ea typeface="Georgia" panose="02040502050405020303" pitchFamily="18" charset="0"/>
              </a:rPr>
              <a:t>a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-45" dirty="0" err="1">
                <a:latin typeface="Symbol" panose="05050102010706020507" pitchFamily="18" charset="2"/>
                <a:ea typeface="Georgia" panose="02040502050405020303" pitchFamily="18" charset="0"/>
                <a:cs typeface="Symbol" panose="05050102010706020507" pitchFamily="18" charset="2"/>
              </a:rPr>
              <a:t>D</a:t>
            </a:r>
            <a:r>
              <a:rPr lang="es-ES" sz="2000" spc="780" dirty="0" err="1">
                <a:latin typeface="Tahoma" panose="020B0604030504040204" pitchFamily="34" charset="0"/>
                <a:ea typeface="Georgia" panose="02040502050405020303" pitchFamily="18" charset="0"/>
              </a:rPr>
              <a:t>P</a:t>
            </a:r>
            <a:r>
              <a:rPr lang="es-ES" sz="2000" spc="5" dirty="0" err="1">
                <a:latin typeface="Tahoma" panose="020B0604030504040204" pitchFamily="34" charset="0"/>
                <a:ea typeface="Georgia" panose="02040502050405020303" pitchFamily="18" charset="0"/>
              </a:rPr>
              <a:t>y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5" dirty="0">
                <a:latin typeface="Tahoma" panose="020B0604030504040204" pitchFamily="34" charset="0"/>
                <a:ea typeface="Georgia" panose="02040502050405020303" pitchFamily="18" charset="0"/>
              </a:rPr>
              <a:t>m</a:t>
            </a:r>
            <a:r>
              <a:rPr lang="es-ES" sz="2000" spc="-25" dirty="0">
                <a:latin typeface="Tahoma" panose="020B0604030504040204" pitchFamily="34" charset="0"/>
                <a:ea typeface="Georgia" panose="02040502050405020303" pitchFamily="18" charset="0"/>
              </a:rPr>
              <a:t>í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nimo riesgo de </a:t>
            </a:r>
            <a:r>
              <a:rPr lang="es-ES" sz="2000" dirty="0" smtClean="0">
                <a:latin typeface="Tahoma" panose="020B0604030504040204" pitchFamily="34" charset="0"/>
                <a:ea typeface="Georgia" panose="02040502050405020303" pitchFamily="18" charset="0"/>
              </a:rPr>
              <a:t>colapso</a:t>
            </a:r>
            <a:endParaRPr lang="es-AR" sz="2000" dirty="0"/>
          </a:p>
        </p:txBody>
      </p:sp>
      <p:sp>
        <p:nvSpPr>
          <p:cNvPr id="6" name="Rectángulo 5"/>
          <p:cNvSpPr/>
          <p:nvPr/>
        </p:nvSpPr>
        <p:spPr>
          <a:xfrm>
            <a:off x="1331640" y="1805742"/>
            <a:ext cx="6619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pc="25" dirty="0">
                <a:latin typeface="Tahoma" panose="020B0604030504040204" pitchFamily="34" charset="0"/>
                <a:ea typeface="Georgia" panose="02040502050405020303" pitchFamily="18" charset="0"/>
              </a:rPr>
              <a:t>F</a:t>
            </a:r>
            <a:r>
              <a:rPr lang="es-ES" sz="2000" spc="15" dirty="0">
                <a:latin typeface="Tahoma" panose="020B0604030504040204" pitchFamily="34" charset="0"/>
                <a:ea typeface="Georgia" panose="02040502050405020303" pitchFamily="18" charset="0"/>
              </a:rPr>
              <a:t>á</a:t>
            </a:r>
            <a:r>
              <a:rPr lang="es-ES" sz="2000" spc="-5" dirty="0">
                <a:latin typeface="Tahoma" panose="020B0604030504040204" pitchFamily="34" charset="0"/>
                <a:ea typeface="Georgia" panose="02040502050405020303" pitchFamily="18" charset="0"/>
              </a:rPr>
              <a:t>cil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ahoma" panose="020B0604030504040204" pitchFamily="34" charset="0"/>
                <a:ea typeface="Georgia" panose="02040502050405020303" pitchFamily="18" charset="0"/>
              </a:rPr>
              <a:t>de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-5" dirty="0">
                <a:latin typeface="Tahoma" panose="020B0604030504040204" pitchFamily="34" charset="0"/>
                <a:ea typeface="Georgia" panose="02040502050405020303" pitchFamily="18" charset="0"/>
              </a:rPr>
              <a:t>limpiar</a:t>
            </a:r>
            <a:r>
              <a:rPr lang="es-ES" sz="2000" dirty="0">
                <a:latin typeface="Tahoma" panose="020B0604030504040204" pitchFamily="34" charset="0"/>
                <a:ea typeface="Georgia" panose="02040502050405020303" pitchFamily="18" charset="0"/>
              </a:rPr>
              <a:t> </a:t>
            </a:r>
            <a:r>
              <a:rPr lang="es-ES" sz="2000" spc="-5" dirty="0" smtClean="0">
                <a:latin typeface="Tahoma" panose="020B0604030504040204" pitchFamily="34" charset="0"/>
                <a:ea typeface="Georgia" panose="02040502050405020303" pitchFamily="18" charset="0"/>
              </a:rPr>
              <a:t>manualmente y las automáticas trabajan </a:t>
            </a:r>
          </a:p>
          <a:p>
            <a:r>
              <a:rPr lang="es-ES" sz="2000" spc="-5" dirty="0" smtClean="0">
                <a:latin typeface="Tahoma" panose="020B0604030504040204" pitchFamily="34" charset="0"/>
                <a:ea typeface="Georgia" panose="02040502050405020303" pitchFamily="18" charset="0"/>
              </a:rPr>
              <a:t>eficientemente</a:t>
            </a:r>
            <a:endParaRPr lang="es-AR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7" y="2670820"/>
            <a:ext cx="2667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890535" y="5795972"/>
            <a:ext cx="1116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Filtrando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55" y="2708920"/>
            <a:ext cx="23717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381616" y="5795972"/>
            <a:ext cx="163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Georgia" panose="02040502050405020303" pitchFamily="18" charset="0"/>
              </a:rPr>
              <a:t>Retro</a:t>
            </a:r>
            <a:r>
              <a:rPr lang="es-ES" sz="2000" spc="-50" dirty="0">
                <a:latin typeface="Times New Roman" panose="02020603050405020304" pitchFamily="18" charset="0"/>
                <a:ea typeface="Georgia" panose="02040502050405020303" pitchFamily="18" charset="0"/>
              </a:rPr>
              <a:t>-</a:t>
            </a:r>
            <a:r>
              <a:rPr lang="es-ES" sz="2000" spc="-5" dirty="0">
                <a:latin typeface="Times New Roman" panose="02020603050405020304" pitchFamily="18" charset="0"/>
                <a:ea typeface="Georgia" panose="02040502050405020303" pitchFamily="18" charset="0"/>
              </a:rPr>
              <a:t>lavando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 descr="DSC00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3419475" y="188913"/>
            <a:ext cx="2944813" cy="457200"/>
          </a:xfrm>
          <a:prstGeom prst="rect">
            <a:avLst/>
          </a:prstGeom>
          <a:solidFill>
            <a:srgbClr val="808080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>
                <a:solidFill>
                  <a:srgbClr val="FFFFFF"/>
                </a:solidFill>
              </a:rPr>
              <a:t>FILTRO DE ANILLA</a:t>
            </a:r>
            <a:endParaRPr lang="es-ES" altLang="es-AR" sz="2400">
              <a:solidFill>
                <a:srgbClr val="FFFFFF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858000" y="4495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MANUAL</a:t>
            </a:r>
            <a:endParaRPr lang="es-ES" altLang="es-AR" sz="2400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flipV="1">
            <a:off x="8382000" y="426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60422" name="Picture 8" descr="Sin título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3095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9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41325" y="5070475"/>
            <a:ext cx="5697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FILTRO DE ANILLA (AUTOLIMPIABLE)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55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AR" sz="2400"/>
          </a:p>
        </p:txBody>
      </p:sp>
      <p:pic>
        <p:nvPicPr>
          <p:cNvPr id="5" name="Picture 5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66294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677988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9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86000" y="309563"/>
            <a:ext cx="4002088" cy="519112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800" b="1" i="1">
                <a:solidFill>
                  <a:srgbClr val="000000"/>
                </a:solidFill>
                <a:latin typeface="Tahoma" panose="020B0604030504040204" pitchFamily="34" charset="0"/>
              </a:rPr>
              <a:t>FILTROS DE ANILLAS</a:t>
            </a:r>
            <a:endParaRPr lang="es-ES" altLang="es-ES" sz="2800" b="1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4413"/>
            <a:ext cx="86010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43213"/>
            <a:ext cx="36004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43213"/>
            <a:ext cx="4724400" cy="293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6" descr="100_8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36875"/>
            <a:ext cx="41973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6" y="261938"/>
            <a:ext cx="5688013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36875"/>
            <a:ext cx="417671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age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96863"/>
            <a:ext cx="29733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3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0" y="1557338"/>
            <a:ext cx="2743200" cy="3962400"/>
            <a:chOff x="3888" y="1910"/>
            <a:chExt cx="1680" cy="217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888" y="1920"/>
              <a:ext cx="1680" cy="2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2000" b="1">
                <a:latin typeface="Arial" panose="020B0604020202020204" pitchFamily="34" charset="0"/>
              </a:endParaRPr>
            </a:p>
          </p:txBody>
        </p:sp>
        <p:pic>
          <p:nvPicPr>
            <p:cNvPr id="5" name="Picture 4" descr="foto_hom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910"/>
              <a:ext cx="1483" cy="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1000" y="533400"/>
            <a:ext cx="2368550" cy="4267200"/>
            <a:chOff x="240" y="144"/>
            <a:chExt cx="1492" cy="2688"/>
          </a:xfrm>
        </p:grpSpPr>
        <p:pic>
          <p:nvPicPr>
            <p:cNvPr id="7" name="Picture 6" descr="135_1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4"/>
              <a:ext cx="1488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40" y="2640"/>
              <a:ext cx="14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altLang="es-ES" sz="1400" b="1" i="1">
                  <a:latin typeface="Tahoma" panose="020B0604030504040204" pitchFamily="34" charset="0"/>
                </a:rPr>
                <a:t> PROCESO DE FILTRADO</a:t>
              </a:r>
              <a:endParaRPr lang="es-ES" altLang="es-ES" sz="1400" b="1" i="1">
                <a:latin typeface="Tahoma" panose="020B0604030504040204" pitchFamily="34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048000" y="1752600"/>
            <a:ext cx="2743200" cy="4252913"/>
            <a:chOff x="1872" y="1056"/>
            <a:chExt cx="1728" cy="2679"/>
          </a:xfrm>
        </p:grpSpPr>
        <p:pic>
          <p:nvPicPr>
            <p:cNvPr id="10" name="Picture 9" descr="135_18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056"/>
              <a:ext cx="1728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72" y="3552"/>
              <a:ext cx="1728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altLang="es-ES" sz="1300" b="1" i="1">
                  <a:latin typeface="Tahoma" panose="020B0604030504040204" pitchFamily="34" charset="0"/>
                </a:rPr>
                <a:t>PROCESO DE RETROLAVADO</a:t>
              </a:r>
              <a:endParaRPr lang="es-ES" altLang="es-ES" sz="1300" b="1" i="1">
                <a:latin typeface="Tahoma" panose="020B0604030504040204" pitchFamily="34" charset="0"/>
              </a:endParaRPr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17925" y="414338"/>
            <a:ext cx="4751388" cy="519112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800" b="1" i="1">
                <a:solidFill>
                  <a:srgbClr val="000000"/>
                </a:solidFill>
                <a:latin typeface="Tahoma" panose="020B0604030504040204" pitchFamily="34" charset="0"/>
              </a:rPr>
              <a:t>FILTROS TIPO SPIN KLIN</a:t>
            </a:r>
            <a:endParaRPr lang="es-ES" altLang="es-ES" sz="2800" b="1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31456" y="1404059"/>
            <a:ext cx="7345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Alto costo inicial de las instalaciones (</a:t>
            </a:r>
            <a:r>
              <a:rPr lang="es-MX" altLang="es-ES" sz="2000" dirty="0" err="1"/>
              <a:t>u$s</a:t>
            </a:r>
            <a:r>
              <a:rPr lang="es-MX" altLang="es-ES" sz="2000" dirty="0"/>
              <a:t> 2000-5000/ha).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Lavados localizados de sales, zonas de acumulación salina (mantenimiento).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Obturación de los emisores o goteros por causas de origen físico, químico y biológico (filtrado, mantenimiento).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Robo, vandalismo de las instalaciones y sus componentes.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None/>
            </a:pPr>
            <a:endParaRPr lang="es-MX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Necesidad de </a:t>
            </a:r>
            <a:r>
              <a:rPr lang="es-MX" altLang="es-ES" sz="2000" dirty="0" err="1"/>
              <a:t>fertirrigación</a:t>
            </a:r>
            <a:r>
              <a:rPr lang="es-MX" altLang="es-ES" sz="2000" dirty="0"/>
              <a:t>.</a:t>
            </a:r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s-MX" altLang="es-ES" sz="2000" dirty="0"/>
          </a:p>
          <a:p>
            <a:pPr algn="just" eaLnBrk="1" hangingPunct="1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MX" altLang="es-ES" sz="2000" dirty="0"/>
              <a:t> Diseño agronómico y hidráulico a medida para cada propiedad agrícola.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31456" y="260648"/>
            <a:ext cx="3764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sz="4000" dirty="0">
                <a:solidFill>
                  <a:srgbClr val="000000"/>
                </a:solidFill>
                <a:latin typeface="Humanst521 BT"/>
              </a:rPr>
              <a:t>LIMITACIONES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100_4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41438"/>
            <a:ext cx="2798763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00_4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341438"/>
            <a:ext cx="28305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_Consulta 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1268413"/>
            <a:ext cx="28289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86013" y="549275"/>
            <a:ext cx="374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FF0000"/>
                </a:solidFill>
                <a:latin typeface="Arial" panose="020B0604020202020204" pitchFamily="34" charset="0"/>
              </a:rPr>
              <a:t>FILTROS TIPO SPIN KLIN</a:t>
            </a:r>
            <a:endParaRPr lang="en-US" altLang="es-E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92100"/>
            <a:ext cx="8916987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39552" y="292100"/>
            <a:ext cx="3353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Filtro Tipo Spin </a:t>
            </a:r>
            <a:r>
              <a:rPr lang="es-AR" altLang="es-A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Klean</a:t>
            </a:r>
            <a:endParaRPr lang="es-AR" altLang="es-A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9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27933"/>
              </p:ext>
            </p:extLst>
          </p:nvPr>
        </p:nvGraphicFramePr>
        <p:xfrm>
          <a:off x="824104" y="-3524"/>
          <a:ext cx="8316913" cy="683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Imagen de mapa de bits" r:id="rId3" imgW="5772956" imgH="4753639" progId="Paint.Picture">
                  <p:embed/>
                </p:oleObj>
              </mc:Choice>
              <mc:Fallback>
                <p:oleObj name="Imagen de mapa de bits" r:id="rId3" imgW="5772956" imgH="47536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104" y="-3524"/>
                        <a:ext cx="8316913" cy="683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6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748982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8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248400" y="1336675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(Manuales)</a:t>
            </a:r>
            <a:endParaRPr lang="es-ES" altLang="es-AR" sz="2400"/>
          </a:p>
        </p:txBody>
      </p:sp>
      <p:pic>
        <p:nvPicPr>
          <p:cNvPr id="4" name="Picture 4" descr="Sin títu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8" y="914400"/>
            <a:ext cx="52387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248400" y="932152"/>
            <a:ext cx="294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2400" b="1" dirty="0"/>
              <a:t>FILTRO DE MALLA</a:t>
            </a:r>
            <a:endParaRPr lang="es-ES" alt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8737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64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488238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31913" y="260350"/>
            <a:ext cx="66246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FF0000"/>
                </a:solidFill>
                <a:latin typeface="Arial" panose="020B0604020202020204" pitchFamily="34" charset="0"/>
              </a:rPr>
              <a:t>FILTRADO RED SECUNDARIA – (FILTROS MALLA)</a:t>
            </a:r>
            <a:endParaRPr lang="en-US" altLang="es-E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27113"/>
            <a:ext cx="67024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304800"/>
            <a:ext cx="6199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/>
              <a:t>FILTROS DE MALLA AUTOLIMPIANTES </a:t>
            </a:r>
          </a:p>
        </p:txBody>
      </p:sp>
    </p:spTree>
    <p:extLst>
      <p:ext uri="{BB962C8B-B14F-4D97-AF65-F5344CB8AC3E}">
        <p14:creationId xmlns:p14="http://schemas.microsoft.com/office/powerpoint/2010/main" val="38756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73136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316507"/>
              </p:ext>
            </p:extLst>
          </p:nvPr>
        </p:nvGraphicFramePr>
        <p:xfrm>
          <a:off x="949201" y="227161"/>
          <a:ext cx="3278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201" y="227161"/>
                        <a:ext cx="327818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 descr="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38" y="909786"/>
            <a:ext cx="38893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00_61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1587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7"/>
          <p:cNvSpPr>
            <a:spLocks noChangeArrowheads="1"/>
          </p:cNvSpPr>
          <p:nvPr/>
        </p:nvSpPr>
        <p:spPr bwMode="auto">
          <a:xfrm>
            <a:off x="1058738" y="249386"/>
            <a:ext cx="31035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000000"/>
                </a:solidFill>
                <a:latin typeface="Humanst521 BT"/>
              </a:rPr>
              <a:t>VÁLVULA DE ALIVIO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887368" y="5339878"/>
            <a:ext cx="1040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000" dirty="0" err="1">
                <a:solidFill>
                  <a:srgbClr val="EEB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Válv</a:t>
            </a:r>
            <a:r>
              <a:rPr lang="es-ES" altLang="es-ES" sz="2000" dirty="0">
                <a:solidFill>
                  <a:srgbClr val="EEB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alivio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579666" y="1606080"/>
            <a:ext cx="1259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dirty="0" err="1">
                <a:solidFill>
                  <a:srgbClr val="EEB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Válv</a:t>
            </a:r>
            <a:r>
              <a:rPr lang="es-ES" altLang="es-ES" dirty="0">
                <a:solidFill>
                  <a:srgbClr val="EEB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alivio</a:t>
            </a:r>
          </a:p>
        </p:txBody>
      </p:sp>
    </p:spTree>
    <p:extLst>
      <p:ext uri="{BB962C8B-B14F-4D97-AF65-F5344CB8AC3E}">
        <p14:creationId xmlns:p14="http://schemas.microsoft.com/office/powerpoint/2010/main" val="35453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937641" y="116107"/>
            <a:ext cx="7331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rgbClr val="000000"/>
                </a:solidFill>
                <a:latin typeface="Humanst521 BT"/>
              </a:rPr>
              <a:t>VÁLVULA REGULADORA Y SOSTENEDORA DE PRESIÓN</a:t>
            </a:r>
          </a:p>
        </p:txBody>
      </p:sp>
      <p:pic>
        <p:nvPicPr>
          <p:cNvPr id="4" name="Picture 6" descr="100_8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54" y="1052513"/>
            <a:ext cx="460851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00_8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54" y="4270375"/>
            <a:ext cx="31686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100_40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29" y="1052513"/>
            <a:ext cx="3165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3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267520" y="548680"/>
            <a:ext cx="63357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BT" pitchFamily="34" charset="0"/>
              </a:rPr>
              <a:t>EFICIENCIAS POR MÉTODO DE RIEGO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3131120" y="1269405"/>
            <a:ext cx="0" cy="432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131120" y="5590580"/>
            <a:ext cx="6121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4210620" y="1358305"/>
            <a:ext cx="0" cy="4232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5290120" y="1358305"/>
            <a:ext cx="0" cy="4232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6549007" y="1358305"/>
            <a:ext cx="0" cy="4232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7720582" y="1358305"/>
            <a:ext cx="0" cy="4232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8890570" y="1358305"/>
            <a:ext cx="0" cy="4232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915220" y="5662017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0%</a:t>
            </a:r>
            <a:endParaRPr lang="en-US" altLang="es-E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994720" y="5662017"/>
            <a:ext cx="649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20%</a:t>
            </a:r>
            <a:endParaRPr lang="en-US" altLang="es-E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79270" y="5662017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80%</a:t>
            </a:r>
            <a:endParaRPr lang="en-US" altLang="es-E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002782" y="5662017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40%</a:t>
            </a:r>
            <a:endParaRPr lang="en-US" altLang="es-E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99770" y="5662017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0000"/>
                </a:solidFill>
                <a:latin typeface="Arial" panose="020B0604020202020204" pitchFamily="34" charset="0"/>
              </a:rPr>
              <a:t>60%</a:t>
            </a:r>
            <a:endParaRPr lang="en-US" altLang="es-E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67520" y="5092105"/>
            <a:ext cx="86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c/D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265932" y="4517430"/>
            <a:ext cx="86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s/D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070545" y="4546005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Surcos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070545" y="4971455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Melgas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41970" y="3363317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Goteo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1041970" y="3717330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Microaspersión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043557" y="2348905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</a:rPr>
              <a:t>Aspersión</a:t>
            </a:r>
            <a:endParaRPr lang="en-US" altLang="es-ES" sz="1800">
              <a:latin typeface="Arial" panose="020B0604020202020204" pitchFamily="34" charset="0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3131120" y="4371380"/>
            <a:ext cx="5761037" cy="1223962"/>
          </a:xfrm>
          <a:prstGeom prst="rect">
            <a:avLst/>
          </a:prstGeom>
          <a:solidFill>
            <a:srgbClr val="66FF33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3131120" y="3141067"/>
            <a:ext cx="5761037" cy="1223963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3131120" y="1917105"/>
            <a:ext cx="5761037" cy="1223962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5291707" y="4696817"/>
            <a:ext cx="2663825" cy="250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4212207" y="5128617"/>
            <a:ext cx="3095625" cy="250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379270" y="3645892"/>
            <a:ext cx="122396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6544245" y="2277467"/>
            <a:ext cx="155575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38"/>
          <p:cNvSpPr>
            <a:spLocks/>
          </p:cNvSpPr>
          <p:nvPr/>
        </p:nvSpPr>
        <p:spPr bwMode="auto">
          <a:xfrm>
            <a:off x="2915220" y="4372967"/>
            <a:ext cx="144462" cy="1223963"/>
          </a:xfrm>
          <a:prstGeom prst="leftBrace">
            <a:avLst>
              <a:gd name="adj1" fmla="val 70605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AutoShape 39"/>
          <p:cNvSpPr>
            <a:spLocks/>
          </p:cNvSpPr>
          <p:nvPr/>
        </p:nvSpPr>
        <p:spPr bwMode="auto">
          <a:xfrm>
            <a:off x="2915220" y="3149005"/>
            <a:ext cx="144462" cy="1223962"/>
          </a:xfrm>
          <a:prstGeom prst="leftBrace">
            <a:avLst>
              <a:gd name="adj1" fmla="val 70605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AutoShape 40"/>
          <p:cNvSpPr>
            <a:spLocks/>
          </p:cNvSpPr>
          <p:nvPr/>
        </p:nvSpPr>
        <p:spPr bwMode="auto">
          <a:xfrm>
            <a:off x="2915220" y="1925042"/>
            <a:ext cx="144462" cy="1223963"/>
          </a:xfrm>
          <a:prstGeom prst="leftBrace">
            <a:avLst>
              <a:gd name="adj1" fmla="val 70605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7649145" y="3396655"/>
            <a:ext cx="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92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637288" y="3244334"/>
            <a:ext cx="3238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AR" sz="3200" dirty="0"/>
              <a:t> Válvulas de aire</a:t>
            </a:r>
            <a:endParaRPr lang="es-ES" altLang="es-AR" sz="3200" dirty="0"/>
          </a:p>
        </p:txBody>
      </p:sp>
    </p:spTree>
    <p:extLst>
      <p:ext uri="{BB962C8B-B14F-4D97-AF65-F5344CB8AC3E}">
        <p14:creationId xmlns:p14="http://schemas.microsoft.com/office/powerpoint/2010/main" val="5686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95400" y="1471613"/>
          <a:ext cx="7086600" cy="423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Documento" r:id="rId3" imgW="3416808" imgH="2042160" progId="Word.Document.8">
                  <p:embed/>
                </p:oleObj>
              </mc:Choice>
              <mc:Fallback>
                <p:oleObj name="Documento" r:id="rId3" imgW="3416808" imgH="20421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471613"/>
                        <a:ext cx="7086600" cy="423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26008" y="4765675"/>
            <a:ext cx="352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Válvula de aire Combinada</a:t>
            </a:r>
            <a:endParaRPr lang="es-ES" altLang="es-AR" sz="2400"/>
          </a:p>
        </p:txBody>
      </p:sp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3" y="990600"/>
            <a:ext cx="37338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83" y="2819400"/>
            <a:ext cx="3960813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8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33508" r="19882" b="20708"/>
          <a:stretch>
            <a:fillRect/>
          </a:stretch>
        </p:blipFill>
        <p:spPr bwMode="auto">
          <a:xfrm>
            <a:off x="1173042" y="1224186"/>
            <a:ext cx="8151412" cy="429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/>
          </p:cNvSpPr>
          <p:nvPr/>
        </p:nvSpPr>
        <p:spPr bwMode="auto">
          <a:xfrm>
            <a:off x="899592" y="130175"/>
            <a:ext cx="2579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rgbClr val="000000"/>
                </a:solidFill>
                <a:latin typeface="Humanst521 BT"/>
              </a:rPr>
              <a:t>VÁLVULAS DE AIRE</a:t>
            </a:r>
          </a:p>
        </p:txBody>
      </p:sp>
    </p:spTree>
    <p:extLst>
      <p:ext uri="{BB962C8B-B14F-4D97-AF65-F5344CB8AC3E}">
        <p14:creationId xmlns:p14="http://schemas.microsoft.com/office/powerpoint/2010/main" val="25384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8064896" cy="55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/>
          <a:stretch>
            <a:fillRect/>
          </a:stretch>
        </p:blipFill>
        <p:spPr bwMode="auto">
          <a:xfrm>
            <a:off x="467171" y="1312068"/>
            <a:ext cx="85693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65884" y="5088731"/>
            <a:ext cx="4154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2400" dirty="0">
                <a:solidFill>
                  <a:srgbClr val="FF0000"/>
                </a:solidFill>
                <a:latin typeface="Arial" panose="020B0604020202020204" pitchFamily="34" charset="0"/>
              </a:rPr>
              <a:t>Ubicación de válvulas de aire</a:t>
            </a:r>
          </a:p>
        </p:txBody>
      </p:sp>
    </p:spTree>
    <p:extLst>
      <p:ext uri="{BB962C8B-B14F-4D97-AF65-F5344CB8AC3E}">
        <p14:creationId xmlns:p14="http://schemas.microsoft.com/office/powerpoint/2010/main" val="34515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907704" y="2564904"/>
            <a:ext cx="6447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CONTADORES VOLUMÉTRICOS</a:t>
            </a:r>
            <a:endParaRPr lang="es-AR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6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28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7" y="0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SC00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6" y="2894013"/>
            <a:ext cx="5322887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104008" y="835025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s-MX" altLang="es-ES" sz="2400">
                <a:solidFill>
                  <a:srgbClr val="FF0000"/>
                </a:solidFill>
                <a:latin typeface="Arial" panose="020B0604020202020204" pitchFamily="34" charset="0"/>
              </a:rPr>
              <a:t>MEDIDORES DE CAUDAL</a:t>
            </a:r>
            <a:endParaRPr lang="es-ES" altLang="es-ES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02-12-06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08" y="3302000"/>
            <a:ext cx="372268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2-12-06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0" y="1498600"/>
            <a:ext cx="4495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2805535">
            <a:off x="5656708" y="1787525"/>
            <a:ext cx="2057400" cy="914400"/>
          </a:xfrm>
          <a:prstGeom prst="curvedDownArrow">
            <a:avLst>
              <a:gd name="adj1" fmla="val 45000"/>
              <a:gd name="adj2" fmla="val 90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609480"/>
              </p:ext>
            </p:extLst>
          </p:nvPr>
        </p:nvGraphicFramePr>
        <p:xfrm>
          <a:off x="979961" y="692696"/>
          <a:ext cx="7408463" cy="5555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Diapositiva" r:id="rId4" imgW="4570340" imgH="3427485" progId="PowerPoint.Slide.12">
                  <p:embed/>
                </p:oleObj>
              </mc:Choice>
              <mc:Fallback>
                <p:oleObj name="Diapositiva" r:id="rId4" imgW="4570340" imgH="3427485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9961" y="692696"/>
                        <a:ext cx="7408463" cy="5555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33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1366548"/>
            <a:ext cx="63055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627784" y="551521"/>
            <a:ext cx="34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 EQUIPO DE RIEGO</a:t>
            </a:r>
            <a:endParaRPr lang="es-ES" alt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1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100_6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71366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1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30721" r="20474" b="32040"/>
          <a:stretch>
            <a:fillRect/>
          </a:stretch>
        </p:blipFill>
        <p:spPr bwMode="auto">
          <a:xfrm>
            <a:off x="1115616" y="1628800"/>
            <a:ext cx="813752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0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979712" y="2492896"/>
            <a:ext cx="6024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rgbClr val="000000"/>
                </a:solidFill>
                <a:latin typeface="Humanst521 BT"/>
              </a:rPr>
              <a:t>REGULADORES DE PRESIÓN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21974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70334"/>
              </p:ext>
            </p:extLst>
          </p:nvPr>
        </p:nvGraphicFramePr>
        <p:xfrm>
          <a:off x="4644008" y="27456"/>
          <a:ext cx="4316295" cy="4653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Documento" r:id="rId3" imgW="2602992" imgH="2807208" progId="Word.Document.8">
                  <p:embed/>
                </p:oleObj>
              </mc:Choice>
              <mc:Fallback>
                <p:oleObj name="Documento" r:id="rId3" imgW="2602992" imgH="28072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7456"/>
                        <a:ext cx="4316295" cy="4653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in títul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79797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16641" y="458796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dirty="0"/>
              <a:t>Esquema Válvula reguladora de presión</a:t>
            </a:r>
            <a:endParaRPr lang="es-ES" altLang="es-AR" dirty="0"/>
          </a:p>
        </p:txBody>
      </p:sp>
    </p:spTree>
    <p:extLst>
      <p:ext uri="{BB962C8B-B14F-4D97-AF65-F5344CB8AC3E}">
        <p14:creationId xmlns:p14="http://schemas.microsoft.com/office/powerpoint/2010/main" val="16187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339752" y="2636912"/>
            <a:ext cx="52774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0000"/>
                </a:solidFill>
                <a:latin typeface="Humanst521 BT"/>
              </a:rPr>
              <a:t>VALVULAS </a:t>
            </a:r>
            <a:r>
              <a:rPr lang="es-ES" sz="3200" b="1" dirty="0" smtClean="0">
                <a:solidFill>
                  <a:srgbClr val="000000"/>
                </a:solidFill>
                <a:latin typeface="Humanst521 BT"/>
              </a:rPr>
              <a:t>HIDRÁULICAS</a:t>
            </a:r>
          </a:p>
          <a:p>
            <a:pPr algn="ctr"/>
            <a:r>
              <a:rPr lang="es-ES" sz="3200" b="1" dirty="0" smtClean="0">
                <a:solidFill>
                  <a:srgbClr val="000000"/>
                </a:solidFill>
                <a:latin typeface="Humanst521 BT"/>
              </a:rPr>
              <a:t>Y ELECTRICAS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700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7955"/>
            <a:ext cx="5112568" cy="66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1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756916" y="908050"/>
            <a:ext cx="685800" cy="838200"/>
          </a:xfrm>
          <a:prstGeom prst="downArrow">
            <a:avLst>
              <a:gd name="adj1" fmla="val 50000"/>
              <a:gd name="adj2" fmla="val 30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63004" y="231775"/>
            <a:ext cx="4824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 dirty="0">
                <a:solidFill>
                  <a:srgbClr val="000000"/>
                </a:solidFill>
                <a:latin typeface="Humanst521 BT"/>
              </a:rPr>
              <a:t>VÁLVULAS (AUTOMATISMO-CONTROL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04" y="1746250"/>
            <a:ext cx="5095875" cy="3819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464" y="889758"/>
            <a:ext cx="31432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7" y="1124744"/>
            <a:ext cx="8263856" cy="4365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40296" y="304800"/>
            <a:ext cx="6980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800" b="1">
                <a:solidFill>
                  <a:schemeClr val="folHlink"/>
                </a:solidFill>
                <a:latin typeface="Tahoma" panose="020B0604030504040204" pitchFamily="34" charset="0"/>
              </a:rPr>
              <a:t>LIMPIEZA DE VALVULAS SOLENOIDES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" y="2076673"/>
            <a:ext cx="3810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96" y="1981200"/>
            <a:ext cx="43434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3959"/>
              </p:ext>
            </p:extLst>
          </p:nvPr>
        </p:nvGraphicFramePr>
        <p:xfrm>
          <a:off x="1720506" y="260648"/>
          <a:ext cx="6781800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Documento" r:id="rId3" imgW="3608832" imgH="1877568" progId="Word.Document.8">
                  <p:embed/>
                </p:oleObj>
              </mc:Choice>
              <mc:Fallback>
                <p:oleObj name="Documento" r:id="rId3" imgW="3608832" imgH="18775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506" y="260648"/>
                        <a:ext cx="6781800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179512" y="44624"/>
            <a:ext cx="3243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sz="2400" b="1" dirty="0" smtClean="0"/>
              <a:t>Válvulas a Solenoide</a:t>
            </a:r>
            <a:endParaRPr lang="es-MX" altLang="es-AR" sz="2400" b="1" dirty="0"/>
          </a:p>
        </p:txBody>
      </p:sp>
      <p:pic>
        <p:nvPicPr>
          <p:cNvPr id="5" name="Picture 3" descr="Sin títul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8" y="3690888"/>
            <a:ext cx="3968121" cy="31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3" descr="sistema_riego_miradores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" y="524392"/>
            <a:ext cx="81359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100_5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" y="829909"/>
            <a:ext cx="7885113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923928" y="3501008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dirty="0" smtClean="0">
                <a:solidFill>
                  <a:srgbClr val="EEB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Comando eléctrico</a:t>
            </a:r>
            <a:endParaRPr lang="es-ES" altLang="es-ES" dirty="0">
              <a:solidFill>
                <a:srgbClr val="EEB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45544" y="2492896"/>
            <a:ext cx="1708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Válv</a:t>
            </a:r>
            <a:r>
              <a:rPr lang="es-ES" altLang="es-E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Hidráulica</a:t>
            </a:r>
          </a:p>
          <a:p>
            <a:pPr algn="ctr"/>
            <a:endParaRPr lang="es-ES" altLang="es-ES" dirty="0">
              <a:solidFill>
                <a:srgbClr val="EEB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680691" y="3131676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Reg. Presión</a:t>
            </a:r>
          </a:p>
          <a:p>
            <a:pPr algn="ctr"/>
            <a:endParaRPr lang="es-ES" altLang="es-E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12889" y="1988840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Galit</a:t>
            </a:r>
            <a:endParaRPr lang="es-ES" altLang="es-E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altLang="es-E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altLang="es-E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3" descr="C:\Users\Raúl Ferreyra\Pictures\paltos\DSC06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9" y="0"/>
            <a:ext cx="6108171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380312" y="458986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AR" b="1" dirty="0"/>
              <a:t>Muñecos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63688" y="530120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Cuándo se instala un comando hidráulico o eléctrico?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321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048000" y="2593975"/>
            <a:ext cx="2271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s-AR" sz="2400"/>
              <a:t> </a:t>
            </a:r>
            <a:r>
              <a:rPr lang="es-MX" altLang="es-AR" sz="3600"/>
              <a:t>Inyectores</a:t>
            </a:r>
            <a:endParaRPr lang="es-ES" altLang="es-AR" sz="3600"/>
          </a:p>
        </p:txBody>
      </p:sp>
    </p:spTree>
    <p:extLst>
      <p:ext uri="{BB962C8B-B14F-4D97-AF65-F5344CB8AC3E}">
        <p14:creationId xmlns:p14="http://schemas.microsoft.com/office/powerpoint/2010/main" val="38841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18813" r="24609" b="17876"/>
          <a:stretch>
            <a:fillRect/>
          </a:stretch>
        </p:blipFill>
        <p:spPr bwMode="auto">
          <a:xfrm>
            <a:off x="1411288" y="115888"/>
            <a:ext cx="6401072" cy="659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26" y="214880"/>
            <a:ext cx="7806578" cy="638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28256" y="6096000"/>
            <a:ext cx="484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INJECTORES DE FERTILIZANTES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50781" y="269875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Dosatron</a:t>
            </a:r>
            <a:endParaRPr lang="es-ES" altLang="es-AR" sz="2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64381" y="422275"/>
            <a:ext cx="3622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Tanque Fertilizante cerrado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AR" sz="240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64381" y="3622675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Bomba injectora</a:t>
            </a:r>
            <a:endParaRPr lang="es-ES" altLang="es-AR" sz="2400"/>
          </a:p>
        </p:txBody>
      </p:sp>
      <p:pic>
        <p:nvPicPr>
          <p:cNvPr id="7" name="Picture 6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6" y="990600"/>
            <a:ext cx="3810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56" y="4114800"/>
            <a:ext cx="28194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in títul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56" y="1143000"/>
            <a:ext cx="2673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485704" y="5832475"/>
            <a:ext cx="431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INJECTOR DE FERTILIZANTE</a:t>
            </a:r>
            <a:endParaRPr lang="es-ES" altLang="es-AR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32904" y="1031875"/>
            <a:ext cx="17748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    Injector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Con Control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       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2400"/>
              <a:t>  pH  y 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AR" sz="2400"/>
          </a:p>
        </p:txBody>
      </p:sp>
      <p:pic>
        <p:nvPicPr>
          <p:cNvPr id="5" name="Picture 4" descr="Sin títul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79" y="685800"/>
            <a:ext cx="5445125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in títu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79" y="3741738"/>
            <a:ext cx="27432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4" descr="DSC00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264" y="6096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7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10" descr="DSC00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48" y="609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" name="Picture 2" descr="DSC00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264" y="6096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2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2014">
  <a:themeElements>
    <a:clrScheme name="minimal_urj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nimal_urj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nimal_urj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2014</Template>
  <TotalTime>1508</TotalTime>
  <Words>1491</Words>
  <Application>Microsoft Office PowerPoint</Application>
  <PresentationFormat>Presentación en pantalla (4:3)</PresentationFormat>
  <Paragraphs>450</Paragraphs>
  <Slides>149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6</vt:i4>
      </vt:variant>
      <vt:variant>
        <vt:lpstr>Títulos de diapositiva</vt:lpstr>
      </vt:variant>
      <vt:variant>
        <vt:i4>149</vt:i4>
      </vt:variant>
    </vt:vector>
  </HeadingPairs>
  <TitlesOfParts>
    <vt:vector size="167" baseType="lpstr">
      <vt:lpstr>Aharoni</vt:lpstr>
      <vt:lpstr>Arial</vt:lpstr>
      <vt:lpstr>Broadway</vt:lpstr>
      <vt:lpstr>Calibri</vt:lpstr>
      <vt:lpstr>Georgia</vt:lpstr>
      <vt:lpstr>Humanst521 BT</vt:lpstr>
      <vt:lpstr>Symbol</vt:lpstr>
      <vt:lpstr>Tahoma</vt:lpstr>
      <vt:lpstr>Times New Roman</vt:lpstr>
      <vt:lpstr>UniversalMath1 BT</vt:lpstr>
      <vt:lpstr>Wingdings</vt:lpstr>
      <vt:lpstr>Presentación 2014</vt:lpstr>
      <vt:lpstr>CorelPhotoPaint.Image.10</vt:lpstr>
      <vt:lpstr>Picture</vt:lpstr>
      <vt:lpstr>Imagen de mapa de bits</vt:lpstr>
      <vt:lpstr>CorelDRAW</vt:lpstr>
      <vt:lpstr>Documento</vt:lpstr>
      <vt:lpstr>Diapositiva</vt:lpstr>
      <vt:lpstr>Curso de Riego por Goteo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Victoria Cabello</dc:creator>
  <cp:lastModifiedBy>hp</cp:lastModifiedBy>
  <cp:revision>78</cp:revision>
  <dcterms:created xsi:type="dcterms:W3CDTF">2014-05-20T19:11:20Z</dcterms:created>
  <dcterms:modified xsi:type="dcterms:W3CDTF">2016-08-01T19:59:21Z</dcterms:modified>
</cp:coreProperties>
</file>